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5" r:id="rId19"/>
    <p:sldId id="276" r:id="rId20"/>
    <p:sldId id="277" r:id="rId21"/>
    <p:sldId id="278" r:id="rId22"/>
    <p:sldId id="272" r:id="rId23"/>
    <p:sldId id="273" r:id="rId24"/>
    <p:sldId id="279" r:id="rId25"/>
    <p:sldId id="280" r:id="rId26"/>
    <p:sldId id="281" r:id="rId27"/>
    <p:sldId id="282" r:id="rId28"/>
    <p:sldId id="283" r:id="rId29"/>
    <p:sldId id="284" r:id="rId3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65" autoAdjust="0"/>
    <p:restoredTop sz="94660"/>
  </p:normalViewPr>
  <p:slideViewPr>
    <p:cSldViewPr>
      <p:cViewPr varScale="1">
        <p:scale>
          <a:sx n="44" d="100"/>
          <a:sy n="44" d="100"/>
        </p:scale>
        <p:origin x="-6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0" name="9 Dik Üçgen"/>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Başlık"/>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grpSp>
        <p:nvGrpSpPr>
          <p:cNvPr id="2" name="1 Grup"/>
          <p:cNvGrpSpPr/>
          <p:nvPr/>
        </p:nvGrpSpPr>
        <p:grpSpPr>
          <a:xfrm>
            <a:off x="-3765" y="4953000"/>
            <a:ext cx="9147765" cy="1912088"/>
            <a:chOff x="-3765" y="4832896"/>
            <a:chExt cx="9147765" cy="2032192"/>
          </a:xfrm>
        </p:grpSpPr>
        <p:sp>
          <p:nvSpPr>
            <p:cNvPr id="7" name="6 Serbest Form"/>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Serbest Form"/>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Serbest Form"/>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Düz Bağlayıcı"/>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Veri Yer Tutucusu"/>
          <p:cNvSpPr>
            <a:spLocks noGrp="1"/>
          </p:cNvSpPr>
          <p:nvPr>
            <p:ph type="dt" sz="half" idx="10"/>
          </p:nvPr>
        </p:nvSpPr>
        <p:spPr/>
        <p:txBody>
          <a:bodyPr/>
          <a:lstStyle>
            <a:lvl1pPr>
              <a:defRPr>
                <a:solidFill>
                  <a:srgbClr val="FFFFFF"/>
                </a:solidFill>
              </a:defRPr>
            </a:lvl1pPr>
            <a:extLst/>
          </a:lstStyle>
          <a:p>
            <a:fld id="{0B204146-3679-4EB3-BC2E-83E6428308AF}" type="datetimeFigureOut">
              <a:rPr lang="tr-TR" smtClean="0"/>
              <a:pPr/>
              <a:t>13.10.2020</a:t>
            </a:fld>
            <a:endParaRPr lang="tr-TR"/>
          </a:p>
        </p:txBody>
      </p:sp>
      <p:sp>
        <p:nvSpPr>
          <p:cNvPr id="19" name="18 Altbilgi Yer Tutucusu"/>
          <p:cNvSpPr>
            <a:spLocks noGrp="1"/>
          </p:cNvSpPr>
          <p:nvPr>
            <p:ph type="ftr" sz="quarter" idx="11"/>
          </p:nvPr>
        </p:nvSpPr>
        <p:spPr/>
        <p:txBody>
          <a:bodyPr/>
          <a:lstStyle>
            <a:lvl1pPr>
              <a:defRPr>
                <a:solidFill>
                  <a:schemeClr val="accent1">
                    <a:tint val="20000"/>
                  </a:schemeClr>
                </a:solidFill>
              </a:defRPr>
            </a:lvl1pPr>
            <a:extLst/>
          </a:lstStyle>
          <a:p>
            <a:endParaRPr lang="tr-TR"/>
          </a:p>
        </p:txBody>
      </p:sp>
      <p:sp>
        <p:nvSpPr>
          <p:cNvPr id="27" name="26 Slayt Numarası Yer Tutucusu"/>
          <p:cNvSpPr>
            <a:spLocks noGrp="1"/>
          </p:cNvSpPr>
          <p:nvPr>
            <p:ph type="sldNum" sz="quarter" idx="12"/>
          </p:nvPr>
        </p:nvSpPr>
        <p:spPr/>
        <p:txBody>
          <a:bodyPr/>
          <a:lstStyle>
            <a:lvl1pPr>
              <a:defRPr>
                <a:solidFill>
                  <a:srgbClr val="FFFFFF"/>
                </a:solidFill>
              </a:defRPr>
            </a:lvl1pPr>
            <a:extLst/>
          </a:lstStyle>
          <a:p>
            <a:fld id="{0FFC4EC2-B92A-457A-A4F7-86627D7EE7D2}" type="slidenum">
              <a:rPr lang="tr-TR" smtClean="0"/>
              <a:pPr/>
              <a:t>‹#›</a:t>
            </a:fld>
            <a:endParaRPr lang="tr-TR"/>
          </a:p>
        </p:txBody>
      </p:sp>
    </p:spTree>
  </p:cSld>
  <p:clrMapOvr>
    <a:masterClrMapping/>
  </p:clrMapOvr>
  <p:transition spd="med">
    <p:wedge/>
    <p:sndAc>
      <p:stSnd>
        <p:snd r:embed="rId1" name="chimes.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1481329"/>
            <a:ext cx="8229600" cy="4386071"/>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Tree>
  </p:cSld>
  <p:clrMapOvr>
    <a:masterClrMapping/>
  </p:clrMapOvr>
  <p:transition spd="med">
    <p:wedge/>
    <p:sndAc>
      <p:stSnd>
        <p:snd r:embed="rId1" name="chimes.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844013" y="274640"/>
            <a:ext cx="1777470" cy="5592761"/>
          </a:xfrm>
        </p:spPr>
        <p:txBody>
          <a:bodyPr vert="eaVe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1"/>
            <a:ext cx="6324600" cy="5592760"/>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Tree>
  </p:cSld>
  <p:clrMapOvr>
    <a:masterClrMapping/>
  </p:clrMapOvr>
  <p:transition spd="med">
    <p:wedge/>
    <p:sndAc>
      <p:stSnd>
        <p:snd r:embed="rId1" name="chimes.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
        <p:nvSpPr>
          <p:cNvPr id="7" name="6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masterClrMapping/>
  </p:clrMapOvr>
  <p:transition spd="med">
    <p:wedge/>
    <p:sndAc>
      <p:stSnd>
        <p:snd r:embed="rId1" name="chimes.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
        <p:nvSpPr>
          <p:cNvPr id="7" name="6 Köşeli Çift Ayraç"/>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Köşeli Çift Ayraç"/>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bg>
      <p:bgRef idx="1002">
        <a:schemeClr val="bg1"/>
      </p:bgRef>
    </p:bg>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
        <p:nvSpPr>
          <p:cNvPr id="8" name="7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8229600" cy="1143000"/>
          </a:xfrm>
        </p:spPr>
        <p:txBody>
          <a:bodyPr anchor="ctr"/>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8" name="7 Altbilgi Yer Tutucusu"/>
          <p:cNvSpPr>
            <a:spLocks noGrp="1"/>
          </p:cNvSpPr>
          <p:nvPr>
            <p:ph type="ftr" sz="quarter" idx="11"/>
          </p:nvPr>
        </p:nvSpPr>
        <p:spPr/>
        <p:txBody>
          <a:bodyPr/>
          <a:lstStyle>
            <a:extLst/>
          </a:lstStyle>
          <a:p>
            <a:endParaRPr lang="tr-TR"/>
          </a:p>
        </p:txBody>
      </p:sp>
      <p:sp>
        <p:nvSpPr>
          <p:cNvPr id="9" name="8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bg>
      <p:bgRef idx="1002">
        <a:schemeClr val="bg1"/>
      </p:bgRef>
    </p:bg>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4" name="3 Altbilgi Yer Tutucusu"/>
          <p:cNvSpPr>
            <a:spLocks noGrp="1"/>
          </p:cNvSpPr>
          <p:nvPr>
            <p:ph type="ftr" sz="quarter" idx="11"/>
          </p:nvPr>
        </p:nvSpPr>
        <p:spPr/>
        <p:txBody>
          <a:bodyPr/>
          <a:lstStyle>
            <a:extLst/>
          </a:lstStyle>
          <a:p>
            <a:endParaRPr lang="tr-TR"/>
          </a:p>
        </p:txBody>
      </p:sp>
      <p:sp>
        <p:nvSpPr>
          <p:cNvPr id="5" name="4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
        <p:nvSpPr>
          <p:cNvPr id="6" name="5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extLst/>
          </a:lstStyle>
          <a:p>
            <a:fld id="{0B204146-3679-4EB3-BC2E-83E6428308AF}" type="datetimeFigureOut">
              <a:rPr lang="tr-TR" smtClean="0"/>
              <a:pPr/>
              <a:t>13.10.2020</a:t>
            </a:fld>
            <a:endParaRPr lang="tr-TR"/>
          </a:p>
        </p:txBody>
      </p:sp>
      <p:sp>
        <p:nvSpPr>
          <p:cNvPr id="3" name="2 Altbilgi Yer Tutucusu"/>
          <p:cNvSpPr>
            <a:spLocks noGrp="1"/>
          </p:cNvSpPr>
          <p:nvPr>
            <p:ph type="ftr" sz="quarter" idx="11"/>
          </p:nvPr>
        </p:nvSpPr>
        <p:spPr/>
        <p:txBody>
          <a:bodyPr/>
          <a:lstStyle>
            <a:extLst/>
          </a:lstStyle>
          <a:p>
            <a:endParaRPr lang="tr-TR"/>
          </a:p>
        </p:txBody>
      </p:sp>
      <p:sp>
        <p:nvSpPr>
          <p:cNvPr id="4" name="3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Tree>
  </p:cSld>
  <p:clrMapOvr>
    <a:masterClrMapping/>
  </p:clrMapOvr>
  <p:transition spd="med">
    <p:wedge/>
    <p:sndAc>
      <p:stSnd>
        <p:snd r:embed="rId1" name="chimes.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6727032" y="6407944"/>
            <a:ext cx="1920240" cy="365760"/>
          </a:xfrm>
        </p:spPr>
        <p:txBody>
          <a:bodyPr/>
          <a:lstStyle>
            <a:extLst/>
          </a:lstStyle>
          <a:p>
            <a:fld id="{0B204146-3679-4EB3-BC2E-83E6428308AF}" type="datetimeFigureOut">
              <a:rPr lang="tr-TR" smtClean="0"/>
              <a:pPr/>
              <a:t>13.10.2020</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0FFC4EC2-B92A-457A-A4F7-86627D7EE7D2}"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tr-TR" smtClean="0"/>
              <a:t>Asıl metin stillerini düzenlemek için tıklatın</a:t>
            </a:r>
          </a:p>
        </p:txBody>
      </p:sp>
      <p:sp>
        <p:nvSpPr>
          <p:cNvPr id="3" name="2 Resim Yer Tutucusu"/>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tr-TR" smtClean="0"/>
              <a:t>Resim eklemek için simgeyi tıklatın</a:t>
            </a:r>
            <a:endParaRPr kumimoji="0" lang="en-US" dirty="0"/>
          </a:p>
        </p:txBody>
      </p:sp>
      <p:sp>
        <p:nvSpPr>
          <p:cNvPr id="5" name="4 Veri Yer Tutucusu"/>
          <p:cNvSpPr>
            <a:spLocks noGrp="1"/>
          </p:cNvSpPr>
          <p:nvPr>
            <p:ph type="dt" sz="half" idx="10"/>
          </p:nvPr>
        </p:nvSpPr>
        <p:spPr/>
        <p:txBody>
          <a:bodyPr/>
          <a:lstStyle>
            <a:lvl1pPr>
              <a:defRPr>
                <a:solidFill>
                  <a:schemeClr val="tx1"/>
                </a:solidFill>
              </a:defRPr>
            </a:lvl1pPr>
            <a:extLst/>
          </a:lstStyle>
          <a:p>
            <a:fld id="{0B204146-3679-4EB3-BC2E-83E6428308AF}" type="datetimeFigureOut">
              <a:rPr lang="tr-TR" smtClean="0"/>
              <a:pPr/>
              <a:t>13.10.2020</a:t>
            </a:fld>
            <a:endParaRPr lang="tr-TR"/>
          </a:p>
        </p:txBody>
      </p:sp>
      <p:sp>
        <p:nvSpPr>
          <p:cNvPr id="6" name="5 Altbilgi Yer Tutucusu"/>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tr-TR"/>
          </a:p>
        </p:txBody>
      </p:sp>
      <p:sp>
        <p:nvSpPr>
          <p:cNvPr id="7" name="6 Slayt Numarası Yer Tutucusu"/>
          <p:cNvSpPr>
            <a:spLocks noGrp="1"/>
          </p:cNvSpPr>
          <p:nvPr>
            <p:ph type="sldNum" sz="quarter" idx="12"/>
          </p:nvPr>
        </p:nvSpPr>
        <p:spPr/>
        <p:txBody>
          <a:bodyPr/>
          <a:lstStyle>
            <a:lvl1pPr>
              <a:defRPr>
                <a:solidFill>
                  <a:schemeClr val="tx1"/>
                </a:solidFill>
              </a:defRPr>
            </a:lvl1pPr>
            <a:extLst/>
          </a:lstStyle>
          <a:p>
            <a:fld id="{0FFC4EC2-B92A-457A-A4F7-86627D7EE7D2}" type="slidenum">
              <a:rPr lang="tr-TR" smtClean="0"/>
              <a:pPr/>
              <a:t>‹#›</a:t>
            </a:fld>
            <a:endParaRPr lang="tr-TR"/>
          </a:p>
        </p:txBody>
      </p:sp>
      <p:sp>
        <p:nvSpPr>
          <p:cNvPr id="2" name="1 Başlık"/>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tr-TR" smtClean="0"/>
              <a:t>Asıl başlık stili için tıklatın</a:t>
            </a:r>
            <a:endParaRPr kumimoji="0" lang="en-US"/>
          </a:p>
        </p:txBody>
      </p:sp>
      <p:sp>
        <p:nvSpPr>
          <p:cNvPr id="8" name="7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Dik Üçgen"/>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Köşeli Çift Ayraç"/>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Köşeli Çift Ayraç"/>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edge/>
    <p:sndAc>
      <p:stSnd>
        <p:snd r:embed="rId1" name="chimes.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Dik Üçgen"/>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Başlık Yer Tutucusu"/>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B204146-3679-4EB3-BC2E-83E6428308AF}" type="datetimeFigureOut">
              <a:rPr lang="tr-TR" smtClean="0"/>
              <a:pPr/>
              <a:t>13.10.2020</a:t>
            </a:fld>
            <a:endParaRPr lang="tr-TR"/>
          </a:p>
        </p:txBody>
      </p:sp>
      <p:sp>
        <p:nvSpPr>
          <p:cNvPr id="22" name="21 Altbilgi Yer Tutucusu"/>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tr-TR"/>
          </a:p>
        </p:txBody>
      </p:sp>
      <p:sp>
        <p:nvSpPr>
          <p:cNvPr id="18" name="17 Slayt Numarası Yer Tutucusu"/>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FFC4EC2-B92A-457A-A4F7-86627D7EE7D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wedge/>
    <p:sndAc>
      <p:stSnd>
        <p:snd r:embed="rId13" name="chimes.wav"/>
      </p:stSnd>
    </p:sndAc>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sinavsitesi.com/" TargetMode="External"/><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8.DİN KÜLTÜRÜ VE AHLAK BİLGİSİ</a:t>
            </a:r>
            <a:endParaRPr lang="tr-TR" dirty="0"/>
          </a:p>
        </p:txBody>
      </p:sp>
      <p:sp>
        <p:nvSpPr>
          <p:cNvPr id="3" name="2 Alt Başlık"/>
          <p:cNvSpPr>
            <a:spLocks noGrp="1"/>
          </p:cNvSpPr>
          <p:nvPr>
            <p:ph type="subTitle" idx="1"/>
          </p:nvPr>
        </p:nvSpPr>
        <p:spPr/>
        <p:txBody>
          <a:bodyPr/>
          <a:lstStyle/>
          <a:p>
            <a:r>
              <a:rPr lang="tr-TR" dirty="0" smtClean="0"/>
              <a:t>KADER VE KAZA </a:t>
            </a:r>
            <a:r>
              <a:rPr lang="tr-TR" dirty="0" smtClean="0"/>
              <a:t>İNANCI</a:t>
            </a:r>
            <a:endParaRPr lang="tr-TR" dirty="0" smtClean="0"/>
          </a:p>
        </p:txBody>
      </p:sp>
    </p:spTree>
  </p:cSld>
  <p:clrMapOvr>
    <a:masterClrMapping/>
  </p:clrMapOvr>
  <p:transition spd="med">
    <p:wedg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62500" lnSpcReduction="20000"/>
          </a:bodyPr>
          <a:lstStyle/>
          <a:p>
            <a:r>
              <a:rPr lang="tr-TR" b="1" dirty="0" smtClean="0">
                <a:solidFill>
                  <a:schemeClr val="accent2"/>
                </a:solidFill>
              </a:rPr>
              <a:t>Toplumsal yasalar</a:t>
            </a:r>
            <a:r>
              <a:rPr lang="tr-TR" b="1" dirty="0" smtClean="0"/>
              <a:t>;</a:t>
            </a:r>
            <a:r>
              <a:rPr lang="tr-TR" dirty="0" smtClean="0"/>
              <a:t> Toplumsal oluşum, gelişim, değişim ve çözülme ile alakalı yasalardır. Yaşam ve insan ilişkilerini temel alarak, inceler.</a:t>
            </a:r>
          </a:p>
          <a:p>
            <a:r>
              <a:rPr lang="tr-TR" dirty="0" smtClean="0">
                <a:solidFill>
                  <a:schemeClr val="tx2"/>
                </a:solidFill>
              </a:rPr>
              <a:t>Örn:</a:t>
            </a:r>
            <a:r>
              <a:rPr lang="tr-TR" dirty="0" smtClean="0"/>
              <a:t>Eğitim alınması,</a:t>
            </a:r>
          </a:p>
          <a:p>
            <a:r>
              <a:rPr lang="tr-TR" dirty="0" smtClean="0"/>
              <a:t>Bireyler arasındaki eşitsizliklerin giderilmesi,</a:t>
            </a:r>
          </a:p>
          <a:p>
            <a:r>
              <a:rPr lang="tr-TR" dirty="0" smtClean="0"/>
              <a:t>Gelirin adil bir şekilde pay edilmesi,</a:t>
            </a:r>
          </a:p>
          <a:p>
            <a:r>
              <a:rPr lang="tr-TR" dirty="0" smtClean="0"/>
              <a:t>Şartların uygun olmadığı durumlarda, göç etmek durumu,</a:t>
            </a:r>
          </a:p>
          <a:p>
            <a:r>
              <a:rPr lang="tr-TR" dirty="0" smtClean="0"/>
              <a:t>Hukuk kurallarının adil olarak uygulanması,</a:t>
            </a:r>
          </a:p>
          <a:p>
            <a:r>
              <a:rPr lang="tr-TR" dirty="0" smtClean="0"/>
              <a:t>Deprem sonucunda oluşan durum, insanların başka yere göç etmesini gerektirir.</a:t>
            </a:r>
          </a:p>
          <a:p>
            <a:r>
              <a:rPr lang="tr-TR" dirty="0" smtClean="0"/>
              <a:t>Barınma ihtiyacının karşılanması,</a:t>
            </a:r>
          </a:p>
          <a:p>
            <a:r>
              <a:rPr lang="tr-TR" dirty="0" smtClean="0"/>
              <a:t>Gelir dağılımının eşit olmadığı toplumlarda toplumsal barış bozulur.</a:t>
            </a:r>
          </a:p>
          <a:p>
            <a:r>
              <a:rPr lang="tr-TR" dirty="0" smtClean="0"/>
              <a:t>Gelenek, görenek, örf ve adetlerinin uygulanması.</a:t>
            </a:r>
          </a:p>
          <a:p>
            <a:r>
              <a:rPr lang="tr-TR" dirty="0" smtClean="0"/>
              <a:t>Toplumsal yasa olarak örnek olarak, sınıf ayrıcalıklarının olmaması durumu da verilebilir. Zengin, fakir ayrımının yapılması kargaşalara neden olacaktır.</a:t>
            </a:r>
          </a:p>
          <a:p>
            <a:r>
              <a:rPr lang="tr-TR" b="1" dirty="0" smtClean="0"/>
              <a:t>Toplumsal yasalar,</a:t>
            </a:r>
            <a:r>
              <a:rPr lang="tr-TR" dirty="0" smtClean="0"/>
              <a:t> toplum içerisindeki kuralları düzenler. Toplum içerisinde olan durumları bizlere anlatır.</a:t>
            </a:r>
          </a:p>
          <a:p>
            <a:endParaRPr lang="tr-TR" dirty="0">
              <a:solidFill>
                <a:schemeClr val="tx2"/>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10000"/>
          </a:bodyPr>
          <a:lstStyle/>
          <a:p>
            <a:r>
              <a:rPr lang="tr-TR" dirty="0" smtClean="0">
                <a:solidFill>
                  <a:schemeClr val="accent2">
                    <a:lumMod val="75000"/>
                  </a:schemeClr>
                </a:solidFill>
              </a:rPr>
              <a:t>Evrendeki Yasalar İle İlgili Genel Kurallar:</a:t>
            </a:r>
          </a:p>
          <a:p>
            <a:pPr>
              <a:buNone/>
            </a:pPr>
            <a:r>
              <a:rPr lang="tr-TR" dirty="0" smtClean="0">
                <a:solidFill>
                  <a:schemeClr val="accent2">
                    <a:lumMod val="75000"/>
                  </a:schemeClr>
                </a:solidFill>
              </a:rPr>
              <a:t>** </a:t>
            </a:r>
            <a:r>
              <a:rPr lang="tr-TR" dirty="0" smtClean="0"/>
              <a:t>Fiziksel ve Biyolojik yasalar deney ve gözleme dayanır ve kanıtlanabilir yasalardır.</a:t>
            </a:r>
          </a:p>
          <a:p>
            <a:pPr>
              <a:buNone/>
            </a:pPr>
            <a:r>
              <a:rPr lang="tr-TR" dirty="0" smtClean="0">
                <a:solidFill>
                  <a:schemeClr val="accent2">
                    <a:lumMod val="75000"/>
                  </a:schemeClr>
                </a:solidFill>
              </a:rPr>
              <a:t>** </a:t>
            </a:r>
            <a:r>
              <a:rPr lang="tr-TR" dirty="0" smtClean="0"/>
              <a:t>Hiçbir varlığın fiziksel ve biyolojik yasaların dışına çıkması mümkün değildir.</a:t>
            </a:r>
          </a:p>
          <a:p>
            <a:pPr>
              <a:buNone/>
            </a:pPr>
            <a:r>
              <a:rPr lang="tr-TR" dirty="0" smtClean="0">
                <a:solidFill>
                  <a:schemeClr val="accent2">
                    <a:lumMod val="75000"/>
                  </a:schemeClr>
                </a:solidFill>
              </a:rPr>
              <a:t>** </a:t>
            </a:r>
            <a:r>
              <a:rPr lang="tr-TR" dirty="0" smtClean="0"/>
              <a:t>Toplumsal yasalar diğer yasalar diğer yasalar gibi kesindir diyemeyiz.</a:t>
            </a:r>
            <a:endParaRPr lang="tr-TR" dirty="0" smtClean="0">
              <a:solidFill>
                <a:schemeClr val="accent2">
                  <a:lumMod val="75000"/>
                </a:schemeClr>
              </a:solidFill>
            </a:endParaRPr>
          </a:p>
          <a:p>
            <a:pPr>
              <a:buNone/>
            </a:pPr>
            <a:r>
              <a:rPr lang="tr-TR" dirty="0" smtClean="0">
                <a:solidFill>
                  <a:schemeClr val="accent2">
                    <a:lumMod val="75000"/>
                  </a:schemeClr>
                </a:solidFill>
              </a:rPr>
              <a:t>** </a:t>
            </a:r>
            <a:r>
              <a:rPr lang="tr-TR" dirty="0" smtClean="0"/>
              <a:t>İnsanların fiziksel yapısı biyolojik yasalarla,davranışsal yapısı toplumsal yasalar ile ilgilidir.</a:t>
            </a:r>
          </a:p>
          <a:p>
            <a:pPr>
              <a:buNone/>
            </a:pPr>
            <a:r>
              <a:rPr lang="tr-TR" dirty="0" smtClean="0">
                <a:solidFill>
                  <a:schemeClr val="accent2">
                    <a:lumMod val="75000"/>
                  </a:schemeClr>
                </a:solidFill>
              </a:rPr>
              <a:t>** </a:t>
            </a:r>
            <a:r>
              <a:rPr lang="tr-TR" dirty="0" smtClean="0"/>
              <a:t>Toplumsal yasalar sebep-sonuç ilişkisine göre </a:t>
            </a:r>
            <a:r>
              <a:rPr lang="tr-TR" dirty="0" err="1" smtClean="0"/>
              <a:t>snuçlanır</a:t>
            </a:r>
            <a:r>
              <a:rPr lang="tr-TR" dirty="0" smtClean="0"/>
              <a:t>.</a:t>
            </a:r>
            <a:r>
              <a:rPr lang="tr-TR" dirty="0" smtClean="0">
                <a:solidFill>
                  <a:schemeClr val="accent2">
                    <a:lumMod val="75000"/>
                  </a:schemeClr>
                </a:solidFill>
              </a:rPr>
              <a:t> </a:t>
            </a: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70000" lnSpcReduction="20000"/>
          </a:bodyPr>
          <a:lstStyle/>
          <a:p>
            <a:r>
              <a:rPr lang="tr-TR" dirty="0" smtClean="0">
                <a:solidFill>
                  <a:schemeClr val="bg2">
                    <a:lumMod val="50000"/>
                  </a:schemeClr>
                </a:solidFill>
              </a:rPr>
              <a:t>İnsanın İradesi Ve Kader: </a:t>
            </a:r>
            <a:r>
              <a:rPr lang="tr-TR" dirty="0" smtClean="0"/>
              <a:t>İslam dinine göre insan; düşünce, söz ve davranışlarında özgür bir varlıktır. Yüce Allah, insana akıl ve düşünme yeteneği vererek iyiyi ve kötüyü, doğruyu ve yanlışı birbirinden ayırt edebilecek özellikte yaratmıştır.</a:t>
            </a:r>
          </a:p>
          <a:p>
            <a:r>
              <a:rPr lang="tr-TR" dirty="0" smtClean="0"/>
              <a:t>İnsanın eylemleri, zorunlu ve seçime dayalı eylemler olmak üzere iki kısımdır. Kalbimizin çalışması, nefes alıp vermemiz, sindirim sistemimizin çalışması bizim irademiz dışında gerçekleşir. Ne zaman, hangi anne ve babadan dünyaya geleceğimiz, cinsiyetimizin ne olacağı, nerede ve ne zaman öleceğimiz gibi konular bizim tercihimize bırakılmamıştır.</a:t>
            </a:r>
          </a:p>
          <a:p>
            <a:r>
              <a:rPr lang="tr-TR" dirty="0" smtClean="0"/>
              <a:t>Kişinin, özgür iradesiyle yapıp ettiklerini kadere bağlaması doğru değildir. Örneğin alkollü bir kişinin yaptığı kazadan, kaderini ve Allah'ı sorumlu göstermesi yanlıştır. Çünkü böyle yapan kişi, Allah'ın kendisine verdiği aklı, düşünme gücünü ve seçme özgürlüğünü yok saymaktadır. Sorumluluğu kendisinde değil, başka yerlerde aramaktadır.</a:t>
            </a: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err="1" smtClean="0">
                <a:solidFill>
                  <a:schemeClr val="accent2"/>
                </a:solidFill>
              </a:rPr>
              <a:t>Küll</a:t>
            </a:r>
            <a:r>
              <a:rPr lang="tr-TR" dirty="0" smtClean="0">
                <a:solidFill>
                  <a:schemeClr val="accent2"/>
                </a:solidFill>
              </a:rPr>
              <a:t>-i İrade:</a:t>
            </a:r>
            <a:r>
              <a:rPr lang="tr-TR" dirty="0" smtClean="0"/>
              <a:t>Allah’ın tam olan bütün olan iradesidir.</a:t>
            </a:r>
          </a:p>
          <a:p>
            <a:r>
              <a:rPr lang="tr-TR" dirty="0" smtClean="0"/>
              <a:t> </a:t>
            </a:r>
            <a:r>
              <a:rPr lang="tr-TR" dirty="0" err="1" smtClean="0">
                <a:solidFill>
                  <a:srgbClr val="FFFF00"/>
                </a:solidFill>
              </a:rPr>
              <a:t>Cüz'i</a:t>
            </a:r>
            <a:r>
              <a:rPr lang="tr-TR" dirty="0" smtClean="0">
                <a:solidFill>
                  <a:srgbClr val="FFFF00"/>
                </a:solidFill>
              </a:rPr>
              <a:t> irade:</a:t>
            </a:r>
            <a:r>
              <a:rPr lang="tr-TR" dirty="0" smtClean="0"/>
              <a:t> İslam dinine göre insanlara verilmiş olan ve kaza ve kader sınırları çerçevesinde hareket imkânı tanıyan özgür iradedir. </a:t>
            </a:r>
            <a:endParaRPr lang="tr-TR" dirty="0">
              <a:solidFill>
                <a:schemeClr val="accent2"/>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pic>
        <p:nvPicPr>
          <p:cNvPr id="26626" name="Picture 2" descr="Kader Değişir mi? | İslam ve İhsan"/>
          <p:cNvPicPr>
            <a:picLocks noChangeAspect="1" noChangeArrowheads="1"/>
          </p:cNvPicPr>
          <p:nvPr/>
        </p:nvPicPr>
        <p:blipFill>
          <a:blip r:embed="rId3" cstate="print"/>
          <a:srcRect/>
          <a:stretch>
            <a:fillRect/>
          </a:stretch>
        </p:blipFill>
        <p:spPr bwMode="auto">
          <a:xfrm>
            <a:off x="428596" y="1428736"/>
            <a:ext cx="8286808" cy="4643470"/>
          </a:xfrm>
          <a:prstGeom prst="rect">
            <a:avLst/>
          </a:prstGeom>
          <a:noFill/>
        </p:spPr>
      </p:pic>
    </p:spTree>
  </p:cSld>
  <p:clrMapOvr>
    <a:masterClrMapping/>
  </p:clrMapOvr>
  <p:transition spd="med">
    <p:wedge/>
    <p:sndAc>
      <p:stSnd>
        <p:snd r:embed="rId2" name="chimes.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lnSpcReduction="10000"/>
          </a:bodyPr>
          <a:lstStyle/>
          <a:p>
            <a:r>
              <a:rPr lang="tr-TR" dirty="0" smtClean="0">
                <a:solidFill>
                  <a:srgbClr val="00B0F0"/>
                </a:solidFill>
              </a:rPr>
              <a:t>Kader Değişir Mi?:</a:t>
            </a:r>
            <a:r>
              <a:rPr lang="tr-TR" dirty="0" smtClean="0"/>
              <a:t>İnsanların kaderlerini değiştirme gibi bir gücü yoktur.Fakat kaderlerine yön verebilirler.Örneğin:çok çalışıp iyi bir liseye gidersin ve kaderine yön verirsin,fakat çalışmaz ve kötü bir liseye gidersen ne yapalım kaderim böyleymiş ben bu alın yazımı değiştiremezdim zaten dememeliyiz.</a:t>
            </a:r>
          </a:p>
          <a:p>
            <a:r>
              <a:rPr lang="tr-TR" dirty="0" smtClean="0">
                <a:solidFill>
                  <a:srgbClr val="0070C0"/>
                </a:solidFill>
              </a:rPr>
              <a:t>Yön Veremeyeceğimiz Kader(Değişmeyen Kader):</a:t>
            </a:r>
            <a:r>
              <a:rPr lang="tr-TR" dirty="0" smtClean="0"/>
              <a:t>Anne ve babamız,göz rengimiz,cinsiyetimiz,ırkımız,milletimiz…</a:t>
            </a:r>
          </a:p>
          <a:p>
            <a:endParaRPr lang="tr-TR" dirty="0" smtClean="0">
              <a:solidFill>
                <a:srgbClr val="00B0F0"/>
              </a:solidFill>
            </a:endParaRPr>
          </a:p>
          <a:p>
            <a:pPr>
              <a:buNone/>
            </a:pPr>
            <a:endParaRPr lang="tr-TR" dirty="0">
              <a:solidFill>
                <a:srgbClr val="002060"/>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a:bodyPr>
          <a:lstStyle/>
          <a:p>
            <a:pPr>
              <a:buNone/>
            </a:pPr>
            <a:r>
              <a:rPr lang="tr-TR" dirty="0" smtClean="0">
                <a:solidFill>
                  <a:schemeClr val="accent2"/>
                </a:solidFill>
              </a:rPr>
              <a:t>İnsanın Çabası:Emek Ve Rızık</a:t>
            </a:r>
          </a:p>
          <a:p>
            <a:pPr>
              <a:buNone/>
            </a:pPr>
            <a:r>
              <a:rPr lang="tr-TR" dirty="0" smtClean="0">
                <a:solidFill>
                  <a:srgbClr val="7030A0"/>
                </a:solidFill>
              </a:rPr>
              <a:t>Emek:</a:t>
            </a:r>
            <a:r>
              <a:rPr lang="tr-TR" dirty="0" smtClean="0"/>
              <a:t> İnsanın bir amaca ulaşması, bir yarar elde etmesi için zihinsel ve bedensel olarak çaba sarf etmesi, gayret göstermesidir. Rızık ise canlıların ihtiyaç duyduğu ve yararlandığı, Allah tarafından sağlanan her türlü nimet </a:t>
            </a:r>
            <a:r>
              <a:rPr lang="tr-TR" b="1" dirty="0" smtClean="0"/>
              <a:t>anlamına</a:t>
            </a:r>
            <a:r>
              <a:rPr lang="tr-TR" dirty="0" smtClean="0"/>
              <a:t> gelir. ...</a:t>
            </a:r>
          </a:p>
          <a:p>
            <a:pPr>
              <a:buNone/>
            </a:pPr>
            <a:r>
              <a:rPr lang="tr-TR" dirty="0" smtClean="0">
                <a:solidFill>
                  <a:schemeClr val="tx2"/>
                </a:solidFill>
              </a:rPr>
              <a:t>Rızık:</a:t>
            </a:r>
            <a:r>
              <a:rPr lang="tr-TR" dirty="0" smtClean="0"/>
              <a:t>İnsanların yaşamının devam etmesini sağlayan, insanlara fayda sağlayan, yenilebilen ve içilebilen Allah'ın herkese nasip ettiği kendisinden faydalanılan maddi ve manevi her şey </a:t>
            </a:r>
            <a:r>
              <a:rPr lang="tr-TR" b="1" dirty="0" smtClean="0"/>
              <a:t>rızık</a:t>
            </a:r>
            <a:r>
              <a:rPr lang="tr-TR" dirty="0" smtClean="0"/>
              <a:t> olarak adlandırılmaktadır.</a:t>
            </a:r>
            <a:endParaRPr lang="tr-TR" dirty="0">
              <a:solidFill>
                <a:schemeClr val="tx2"/>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lnSpcReduction="10000"/>
          </a:bodyPr>
          <a:lstStyle/>
          <a:p>
            <a:r>
              <a:rPr lang="tr-TR" dirty="0" smtClean="0"/>
              <a:t>İslam dini her insanın gücü çerçevesinde çalışmasını ve çaba sarf etmesini istemiştir.</a:t>
            </a:r>
          </a:p>
          <a:p>
            <a:r>
              <a:rPr lang="tr-TR" dirty="0" smtClean="0"/>
              <a:t>Peygamberlerde çalışmış,emekleriyle geçimlerini sağlamışlardır.</a:t>
            </a:r>
          </a:p>
          <a:p>
            <a:r>
              <a:rPr lang="tr-TR" dirty="0" smtClean="0"/>
              <a:t>İnsan kul hakkı yemeden,helal yollardan rızkını aramalıdır.</a:t>
            </a:r>
          </a:p>
          <a:p>
            <a:r>
              <a:rPr lang="tr-TR" dirty="0" smtClean="0"/>
              <a:t>Çalışmadan tembel tembel oturmak ‘’Kaderimde ne varsa o olur,rızkı veren Allah’tır’’ diye düşünmek doğru değildir.</a:t>
            </a:r>
          </a:p>
          <a:p>
            <a:r>
              <a:rPr lang="tr-TR" dirty="0" smtClean="0"/>
              <a:t>İnsana düşen,rızkını sağlamak için çalıştıktan sonra sonucu Allah’tan beklemektir.</a:t>
            </a: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t>Allah’ın bir kısmınıza diğerlerinden daha fazla verdiği, dolayısıyla başkalarında bulunup sizde olmayan şeylere göz dikip imrenmeyin. Erkeklere çalışıp kazandıklarından bir pay olduğu gibi, kadınlara da çalışıp kazandıklarından bir pay vardır. O halde çalışın da, daha hayırlı şeyleri Allah’ın </a:t>
            </a:r>
            <a:r>
              <a:rPr lang="tr-TR" dirty="0" err="1" smtClean="0"/>
              <a:t>lutfundan</a:t>
            </a:r>
            <a:r>
              <a:rPr lang="tr-TR" dirty="0" smtClean="0"/>
              <a:t> isteyin. Şüphe yok ki Allah her şeyi bilir.</a:t>
            </a:r>
          </a:p>
          <a:p>
            <a:pPr>
              <a:buNone/>
            </a:pPr>
            <a:r>
              <a:rPr lang="tr-TR" dirty="0" smtClean="0"/>
              <a:t>         Nisa Suresi 32. Ayet</a:t>
            </a: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85000" lnSpcReduction="20000"/>
          </a:bodyPr>
          <a:lstStyle/>
          <a:p>
            <a:r>
              <a:rPr lang="tr-TR" dirty="0" smtClean="0">
                <a:solidFill>
                  <a:schemeClr val="accent2">
                    <a:lumMod val="75000"/>
                  </a:schemeClr>
                </a:solidFill>
              </a:rPr>
              <a:t>Tevekkül:</a:t>
            </a:r>
            <a:r>
              <a:rPr lang="tr-TR" dirty="0" smtClean="0"/>
              <a:t>Tevekkül etmek demek kişinin bir olay sonrasında güvenini kaybetmeden Allah'ın verdiği kadere razı olmak anlamına gelir. Aslında kelimenin genel içeriğine bakıldığında kelime hem sabretmeyi hem güvenmeyi hem de kadere razı olmayı anlatıyor. Genel açıdan tevekkül kelimesi ise birine güvenmek ve birine inancı korumak anlamında kullanılıyor. Bu kelimenin dini açılımı ise Allah'a güvenmek ve ona karşı inancı korumak olarak açıklanıyor. Tevekkül kelimesi Arapça kökenli bir kelime olarak dilimize yerleşmiştir. Bu sebeple de en çok dini açıklamalarda kullanılmaktadır.</a:t>
            </a:r>
          </a:p>
          <a:p>
            <a:pPr>
              <a:buNone/>
            </a:pPr>
            <a:r>
              <a:rPr lang="tr-TR" dirty="0" smtClean="0">
                <a:solidFill>
                  <a:schemeClr val="accent2">
                    <a:lumMod val="75000"/>
                  </a:schemeClr>
                </a:solidFill>
              </a:rPr>
              <a:t>   </a:t>
            </a:r>
            <a:r>
              <a:rPr lang="tr-TR" dirty="0" smtClean="0">
                <a:solidFill>
                  <a:schemeClr val="accent3">
                    <a:lumMod val="75000"/>
                  </a:schemeClr>
                </a:solidFill>
              </a:rPr>
              <a:t>Örn:</a:t>
            </a:r>
            <a:r>
              <a:rPr lang="tr-TR" dirty="0" smtClean="0"/>
              <a:t>Sınava çalışan öğrencinin yüksek not almak için dua etmesi</a:t>
            </a:r>
            <a:endParaRPr lang="tr-TR" dirty="0">
              <a:solidFill>
                <a:schemeClr val="accent2">
                  <a:lumMod val="75000"/>
                </a:schemeClr>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rgbClr val="FF0000"/>
                </a:solidFill>
              </a:rPr>
              <a:t>Kader:</a:t>
            </a:r>
            <a:r>
              <a:rPr lang="tr-TR" dirty="0" smtClean="0"/>
              <a:t>Allah’ın önceden olacak olayları belirli bir </a:t>
            </a:r>
            <a:r>
              <a:rPr lang="tr-TR" dirty="0" smtClean="0">
                <a:solidFill>
                  <a:srgbClr val="00B050"/>
                </a:solidFill>
              </a:rPr>
              <a:t>ölçü,düzen,plan,program</a:t>
            </a:r>
            <a:r>
              <a:rPr lang="tr-TR" dirty="0" smtClean="0"/>
              <a:t> dahilinde belirlemesidir.</a:t>
            </a:r>
          </a:p>
          <a:p>
            <a:r>
              <a:rPr lang="tr-TR" dirty="0" smtClean="0">
                <a:solidFill>
                  <a:schemeClr val="accent3"/>
                </a:solidFill>
              </a:rPr>
              <a:t>KAZA:</a:t>
            </a:r>
            <a:r>
              <a:rPr lang="tr-TR" dirty="0" smtClean="0"/>
              <a:t>Allah’ın önceden belirlediği şeylerin </a:t>
            </a:r>
            <a:r>
              <a:rPr lang="tr-TR" dirty="0" smtClean="0">
                <a:solidFill>
                  <a:schemeClr val="accent2"/>
                </a:solidFill>
              </a:rPr>
              <a:t>vakti</a:t>
            </a:r>
            <a:r>
              <a:rPr lang="tr-TR" dirty="0" smtClean="0"/>
              <a:t> ve </a:t>
            </a:r>
            <a:r>
              <a:rPr lang="tr-TR" dirty="0" smtClean="0">
                <a:solidFill>
                  <a:schemeClr val="accent2"/>
                </a:solidFill>
              </a:rPr>
              <a:t>zamanı</a:t>
            </a:r>
            <a:r>
              <a:rPr lang="tr-TR" dirty="0" smtClean="0"/>
              <a:t> geldiğinde meydana gelmesidir.</a:t>
            </a:r>
          </a:p>
          <a:p>
            <a:pPr>
              <a:buNone/>
            </a:pPr>
            <a:r>
              <a:rPr lang="tr-TR" dirty="0" smtClean="0">
                <a:solidFill>
                  <a:schemeClr val="accent3"/>
                </a:solidFill>
              </a:rPr>
              <a:t>   </a:t>
            </a:r>
            <a:r>
              <a:rPr lang="tr-TR" dirty="0" smtClean="0">
                <a:solidFill>
                  <a:schemeClr val="bg2">
                    <a:lumMod val="50000"/>
                  </a:schemeClr>
                </a:solidFill>
              </a:rPr>
              <a:t>***</a:t>
            </a:r>
            <a:r>
              <a:rPr lang="tr-TR" dirty="0" smtClean="0"/>
              <a:t>Örneğin ‘’su 100 derecede kaynar’’ifadesi kader kader kavramını ifade ederken,uygun şartlar oluştuğunda suyun 100 dereceye varınca kaynaması kaza kavramını ifade eder.</a:t>
            </a:r>
            <a:endParaRPr lang="tr-TR" dirty="0" smtClean="0">
              <a:solidFill>
                <a:schemeClr val="accent3"/>
              </a:solidFill>
            </a:endParaRPr>
          </a:p>
          <a:p>
            <a:endParaRPr lang="tr-TR" dirty="0">
              <a:solidFill>
                <a:srgbClr val="FF0000"/>
              </a:solidFill>
            </a:endParaRPr>
          </a:p>
        </p:txBody>
      </p:sp>
      <p:sp>
        <p:nvSpPr>
          <p:cNvPr id="3" name="2 Başlık"/>
          <p:cNvSpPr>
            <a:spLocks noGrp="1"/>
          </p:cNvSpPr>
          <p:nvPr>
            <p:ph type="title"/>
          </p:nvPr>
        </p:nvSpPr>
        <p:spPr/>
        <p:txBody>
          <a:bodyPr>
            <a:normAutofit/>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chemeClr val="accent6"/>
                </a:solidFill>
              </a:rPr>
              <a:t>Dünya Hayatının Sonu:Ecel ve Ömür</a:t>
            </a:r>
          </a:p>
          <a:p>
            <a:r>
              <a:rPr lang="tr-TR" dirty="0" smtClean="0"/>
              <a:t>Ölüm:Doğumla ölüm ya da var oluşla yok oluş arasında geçen süre, yaşama ya da var olma süresi.</a:t>
            </a: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
        <p:nvSpPr>
          <p:cNvPr id="4" name="3 Dikdörtgen"/>
          <p:cNvSpPr/>
          <p:nvPr/>
        </p:nvSpPr>
        <p:spPr>
          <a:xfrm>
            <a:off x="571472" y="3429000"/>
            <a:ext cx="8001056" cy="2585323"/>
          </a:xfrm>
          <a:prstGeom prst="rect">
            <a:avLst/>
          </a:prstGeom>
        </p:spPr>
        <p:txBody>
          <a:bodyPr wrap="square">
            <a:spAutoFit/>
          </a:bodyPr>
          <a:lstStyle/>
          <a:p>
            <a:r>
              <a:rPr lang="tr-TR" sz="2800" dirty="0" smtClean="0">
                <a:solidFill>
                  <a:schemeClr val="accent3">
                    <a:lumMod val="75000"/>
                  </a:schemeClr>
                </a:solidFill>
              </a:rPr>
              <a:t>Ecel:</a:t>
            </a:r>
            <a:r>
              <a:rPr lang="tr-TR" dirty="0" smtClean="0"/>
              <a:t> </a:t>
            </a:r>
            <a:r>
              <a:rPr lang="tr-TR" sz="2700" dirty="0"/>
              <a:t>İslam dininde insanın mukadder olan ömrünün son bulmasına denir. Ecel geldiği zaman, ne bir dakika ileri gider ne de bir dakika geri kalır. İslam inancında insan her ne sebeple ölürse ölsün, eceli ile ölmüş olur. Ecelin ne zaman geleceğini Allah bilir.</a:t>
            </a:r>
          </a:p>
        </p:txBody>
      </p:sp>
    </p:spTree>
  </p:cSld>
  <p:clrMapOvr>
    <a:masterClrMapping/>
  </p:clrMapOvr>
  <p:transition spd="med">
    <p:wedge/>
    <p:sndAc>
      <p:stSnd>
        <p:snd r:embed="rId2" name="chimes.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85000" lnSpcReduction="10000"/>
          </a:bodyPr>
          <a:lstStyle/>
          <a:p>
            <a:r>
              <a:rPr lang="tr-TR" dirty="0" smtClean="0"/>
              <a:t>Kişinin ömrü, yaşadığı hayat şartlarına göre değişir. Bu nedenle herkesin yaşam süresi farklıdır.  İnsan ömrünün, bir toplumun sağlık, eğitim, beslenme gibi etkenlerle ilişkisi vardır. Bu nedenle bazı ülkelerde ölüm yaşı yüksek, bazı ülkelerde düşüktür.  İnsan, Allah’ın verdiği ömrü, sonuna kadar sağlıklı bir şekilde yaşamak için gayret göstermelidir.  Kişi, kendisinin ve başkalarının canına zarar verecek şeylerden uzak durmalıdır.  Kötü alışkanlıklar, yanlış beslenme, kötü hayat şartları, iş ve trafik kazaları, cinayetler ve savaşlar insan ömrünü kısaltan etkenlerdendir.  Dünya hayatının da bir sonu vardır. Buna kıyamet denir. Kıyametin zamanının da ancak Allah bilir.</a:t>
            </a: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20000"/>
          </a:bodyPr>
          <a:lstStyle/>
          <a:p>
            <a:r>
              <a:rPr lang="tr-TR" dirty="0" smtClean="0">
                <a:solidFill>
                  <a:srgbClr val="000066"/>
                </a:solidFill>
              </a:rPr>
              <a:t>Bir Peygamber Tanıyorum:Hz. Musa </a:t>
            </a:r>
          </a:p>
          <a:p>
            <a:r>
              <a:rPr lang="tr-TR" dirty="0" smtClean="0"/>
              <a:t>Hz. Musa, kendisine kutsal kitabın indirilmiş olduğu dördüncü peygamber olarak bilinmektedir. </a:t>
            </a:r>
            <a:r>
              <a:rPr lang="tr-TR" dirty="0" err="1" smtClean="0"/>
              <a:t>İsrailoğulları'nın</a:t>
            </a:r>
            <a:r>
              <a:rPr lang="tr-TR" dirty="0" smtClean="0"/>
              <a:t> Hz. Yusuf peygamberi Mısır'a götürmelerinin sonucunda, Hz. Musa Mısır topraklarında dünyaya gelmiştir. Mısır halkının </a:t>
            </a:r>
            <a:r>
              <a:rPr lang="tr-TR" dirty="0" err="1" smtClean="0"/>
              <a:t>İsrailoğulları'nı</a:t>
            </a:r>
            <a:r>
              <a:rPr lang="tr-TR" dirty="0" smtClean="0"/>
              <a:t> alt tabaka olarak görmelerinden dolayı işkenceler ve eziyetler baş göstermiştir. Mısır'ı yönetmekte olan firavun, kendisine gelen kehanetler sonucunda </a:t>
            </a:r>
            <a:r>
              <a:rPr lang="tr-TR" dirty="0" err="1" smtClean="0"/>
              <a:t>İsrailoğulları</a:t>
            </a:r>
            <a:r>
              <a:rPr lang="tr-TR" dirty="0" smtClean="0"/>
              <a:t> soyundan gelen bütün bebeklerin öldürülmesi emrini vermiştir. Hz. Musa'nın annesi bebeğinin öldürülmemesi için onu bir sepetin içine koymuş ve Nil Nehri'ne bırakmıştır.</a:t>
            </a:r>
            <a:endParaRPr lang="tr-TR" dirty="0">
              <a:solidFill>
                <a:srgbClr val="000066"/>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85000" lnSpcReduction="10000"/>
          </a:bodyPr>
          <a:lstStyle/>
          <a:p>
            <a:r>
              <a:rPr lang="tr-TR" dirty="0" smtClean="0"/>
              <a:t>Hz. Musa bir süre nehirde yol aldıktan sonra Firavun'un eşi tarafından fark edilmiş ve himaye altına alınmıştır. Bebek gelen bütün anne adaylarının sütünü reddetmiş ve gerçek annesi gelene kadar gıda almamıştır. Annesi geldikten sonra Hz. Musa süt emmeye başlamış ve hem annesi hem de kendisini firavunun sarayında beraber yaşamıştır. Hz. Musa büyüdükten sonra yaşadığı talihsiz bir olaydan ötürü ülkesini terk etmek zorunda kalmıştır. Kendisine verilen peygamberlik görevinden sonra kardeşi Harun ile beraber firavunu hak dinine davet etmiştir. Firavunun bu çağrıya olumsuz bir yanıt vermesi üzerine </a:t>
            </a:r>
            <a:r>
              <a:rPr lang="tr-TR" dirty="0" err="1" smtClean="0"/>
              <a:t>İsrailoğulları'na</a:t>
            </a:r>
            <a:r>
              <a:rPr lang="tr-TR" dirty="0" smtClean="0"/>
              <a:t> yeniden eziyet etmeye başlamıştır.</a:t>
            </a: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47500" lnSpcReduction="20000"/>
          </a:bodyPr>
          <a:lstStyle/>
          <a:p>
            <a:r>
              <a:rPr lang="tr-TR" dirty="0" smtClean="0"/>
              <a:t>Musa </a:t>
            </a:r>
            <a:r>
              <a:rPr lang="tr-TR" dirty="0" err="1" smtClean="0"/>
              <a:t>Aleyhisselam</a:t>
            </a:r>
            <a:r>
              <a:rPr lang="tr-TR" dirty="0" smtClean="0"/>
              <a:t> yanlışlıkla bir adamı öldürmesi sonucu Firavun’un </a:t>
            </a:r>
            <a:r>
              <a:rPr lang="tr-TR" b="1" dirty="0" smtClean="0"/>
              <a:t>kısas </a:t>
            </a:r>
            <a:r>
              <a:rPr lang="tr-TR" dirty="0" smtClean="0"/>
              <a:t>yapmak istemesi dolayısı ile Mısır’dan ayrılarak </a:t>
            </a:r>
            <a:r>
              <a:rPr lang="tr-TR" b="1" dirty="0" err="1" smtClean="0"/>
              <a:t>Medyen</a:t>
            </a:r>
            <a:r>
              <a:rPr lang="tr-TR" dirty="0" err="1" smtClean="0"/>
              <a:t>’e</a:t>
            </a:r>
            <a:r>
              <a:rPr lang="tr-TR" dirty="0" smtClean="0"/>
              <a:t> gitti. Burada </a:t>
            </a:r>
            <a:r>
              <a:rPr lang="tr-TR" b="1" dirty="0" err="1" smtClean="0"/>
              <a:t>Şuayp</a:t>
            </a:r>
            <a:r>
              <a:rPr lang="tr-TR" b="1" dirty="0" smtClean="0"/>
              <a:t> Peygamber</a:t>
            </a:r>
            <a:r>
              <a:rPr lang="tr-TR" dirty="0" smtClean="0"/>
              <a:t> ile tanıştı. Onun kızı </a:t>
            </a:r>
            <a:r>
              <a:rPr lang="tr-TR" b="1" dirty="0" err="1" smtClean="0"/>
              <a:t>Safura</a:t>
            </a:r>
            <a:r>
              <a:rPr lang="tr-TR" dirty="0" smtClean="0"/>
              <a:t> ile evlendi ve on yıl onun koyunlarını güderek çobanlık yaptı.</a:t>
            </a:r>
          </a:p>
          <a:p>
            <a:r>
              <a:rPr lang="tr-TR" dirty="0" smtClean="0"/>
              <a:t>On yıl </a:t>
            </a:r>
            <a:r>
              <a:rPr lang="tr-TR" dirty="0" err="1" smtClean="0"/>
              <a:t>Medyen’de</a:t>
            </a:r>
            <a:r>
              <a:rPr lang="tr-TR" dirty="0" smtClean="0"/>
              <a:t> kalan Musa </a:t>
            </a:r>
            <a:r>
              <a:rPr lang="tr-TR" dirty="0" err="1" smtClean="0"/>
              <a:t>Aleyhisselam</a:t>
            </a:r>
            <a:r>
              <a:rPr lang="tr-TR" dirty="0" smtClean="0"/>
              <a:t> </a:t>
            </a:r>
            <a:r>
              <a:rPr lang="tr-TR" b="1" dirty="0" err="1" smtClean="0"/>
              <a:t>İsraîloğulları</a:t>
            </a:r>
            <a:r>
              <a:rPr lang="tr-TR" dirty="0" err="1" smtClean="0"/>
              <a:t>’nı</a:t>
            </a:r>
            <a:r>
              <a:rPr lang="tr-TR" dirty="0" smtClean="0"/>
              <a:t> zulüm altında bulundukları Mısır’dan çıkarmak için Mısır’a giderken </a:t>
            </a:r>
            <a:r>
              <a:rPr lang="tr-TR" b="1" dirty="0" smtClean="0"/>
              <a:t>Tur Dağı</a:t>
            </a:r>
            <a:r>
              <a:rPr lang="tr-TR" dirty="0" smtClean="0"/>
              <a:t>’nda kendisine iki mucize ile birlikte peygamberlik verildi ve Firavun’a tebliğ için vazifelendirildi.</a:t>
            </a:r>
          </a:p>
          <a:p>
            <a:r>
              <a:rPr lang="tr-TR" dirty="0" smtClean="0"/>
              <a:t>Musa </a:t>
            </a:r>
            <a:r>
              <a:rPr lang="tr-TR" dirty="0" err="1" smtClean="0"/>
              <a:t>Aleyhisselam’a</a:t>
            </a:r>
            <a:r>
              <a:rPr lang="tr-TR" dirty="0" smtClean="0"/>
              <a:t> </a:t>
            </a:r>
            <a:r>
              <a:rPr lang="tr-TR" b="1" dirty="0" smtClean="0"/>
              <a:t>asa</a:t>
            </a:r>
            <a:r>
              <a:rPr lang="tr-TR" dirty="0" smtClean="0"/>
              <a:t> ve elini koynuna soktuğunda parlak bir güneş gibi bembeyaz bir hâle gelmesi </a:t>
            </a:r>
            <a:r>
              <a:rPr lang="tr-TR" b="1" dirty="0" smtClean="0"/>
              <a:t>mucizeler</a:t>
            </a:r>
            <a:r>
              <a:rPr lang="tr-TR" dirty="0" smtClean="0"/>
              <a:t>i verildi. Allah’ın dinini tebliğ eden ve mucizeler gösteren Musa </a:t>
            </a:r>
            <a:r>
              <a:rPr lang="tr-TR" dirty="0" err="1" smtClean="0"/>
              <a:t>Aleyhisselam’a</a:t>
            </a:r>
            <a:r>
              <a:rPr lang="tr-TR" dirty="0" smtClean="0"/>
              <a:t> Firavun iman etmedi ve iman edenlere de zulüm ve işkenceler yaparak öldürttü.</a:t>
            </a:r>
          </a:p>
          <a:p>
            <a:r>
              <a:rPr lang="tr-TR" dirty="0" smtClean="0"/>
              <a:t>Musa </a:t>
            </a:r>
            <a:r>
              <a:rPr lang="tr-TR" dirty="0" err="1" smtClean="0"/>
              <a:t>Aleyhisselam</a:t>
            </a:r>
            <a:r>
              <a:rPr lang="tr-TR" dirty="0" smtClean="0"/>
              <a:t> iman edenlerle birlikte Mısır’dan ayrılan </a:t>
            </a:r>
            <a:r>
              <a:rPr lang="tr-TR" b="1" dirty="0" smtClean="0"/>
              <a:t>Kızıldeniz</a:t>
            </a:r>
            <a:r>
              <a:rPr lang="tr-TR" dirty="0" smtClean="0"/>
              <a:t>’e geldiğinde deniz ikiye ayrıldı fakat kafileyi takip eden </a:t>
            </a:r>
            <a:r>
              <a:rPr lang="tr-TR" b="1" dirty="0" smtClean="0"/>
              <a:t>Firavun ve ordusu</a:t>
            </a:r>
            <a:r>
              <a:rPr lang="tr-TR" dirty="0" smtClean="0"/>
              <a:t> Kızıldeniz’de boğularak helak oldu.</a:t>
            </a:r>
          </a:p>
          <a:p>
            <a:r>
              <a:rPr lang="tr-TR" dirty="0" smtClean="0"/>
              <a:t>Mısır’dan ganimetleri de alıp çıktıktan sonra Musa </a:t>
            </a:r>
            <a:r>
              <a:rPr lang="tr-TR" dirty="0" err="1" smtClean="0"/>
              <a:t>Aleyhisselam</a:t>
            </a:r>
            <a:r>
              <a:rPr lang="tr-TR" dirty="0" smtClean="0"/>
              <a:t> </a:t>
            </a:r>
            <a:r>
              <a:rPr lang="tr-TR" dirty="0" err="1" smtClean="0"/>
              <a:t>Benî</a:t>
            </a:r>
            <a:r>
              <a:rPr lang="tr-TR" dirty="0" smtClean="0"/>
              <a:t> </a:t>
            </a:r>
            <a:r>
              <a:rPr lang="tr-TR" dirty="0" err="1" smtClean="0"/>
              <a:t>İsrâîl’i</a:t>
            </a:r>
            <a:r>
              <a:rPr lang="tr-TR" dirty="0" smtClean="0"/>
              <a:t> Kenan </a:t>
            </a:r>
            <a:r>
              <a:rPr lang="tr-TR" dirty="0" err="1" smtClean="0"/>
              <a:t>diyârına</a:t>
            </a:r>
            <a:r>
              <a:rPr lang="tr-TR" dirty="0" smtClean="0"/>
              <a:t> doğru </a:t>
            </a:r>
            <a:r>
              <a:rPr lang="tr-TR" b="1" dirty="0" smtClean="0"/>
              <a:t>“Arz-ı </a:t>
            </a:r>
            <a:r>
              <a:rPr lang="tr-TR" b="1" dirty="0" err="1" smtClean="0"/>
              <a:t>Mev’ûd</a:t>
            </a:r>
            <a:r>
              <a:rPr lang="tr-TR" b="1" dirty="0" smtClean="0"/>
              <a:t>”</a:t>
            </a:r>
            <a:r>
              <a:rPr lang="tr-TR" dirty="0" smtClean="0"/>
              <a:t> denilen yere yerleştirmek için götürürken </a:t>
            </a:r>
            <a:r>
              <a:rPr lang="tr-TR" dirty="0" err="1" smtClean="0"/>
              <a:t>İsrailoğulları’nın</a:t>
            </a:r>
            <a:r>
              <a:rPr lang="tr-TR" dirty="0" smtClean="0"/>
              <a:t> orada bulunan </a:t>
            </a:r>
            <a:r>
              <a:rPr lang="tr-TR" dirty="0" err="1" smtClean="0"/>
              <a:t>Amâlika</a:t>
            </a:r>
            <a:r>
              <a:rPr lang="tr-TR" dirty="0" smtClean="0"/>
              <a:t> kavminden korkması sebebi ile Allah onları 40 yıl </a:t>
            </a:r>
            <a:r>
              <a:rPr lang="tr-TR" b="1" dirty="0" err="1" smtClean="0"/>
              <a:t>Tih</a:t>
            </a:r>
            <a:r>
              <a:rPr lang="tr-TR" b="1" dirty="0" smtClean="0"/>
              <a:t> Sahrası</a:t>
            </a:r>
            <a:r>
              <a:rPr lang="tr-TR" dirty="0" smtClean="0"/>
              <a:t>’nda kalmaya mahkûm etti.</a:t>
            </a:r>
          </a:p>
          <a:p>
            <a:r>
              <a:rPr lang="tr-TR" dirty="0" smtClean="0"/>
              <a:t>Mısır’dan çıktıktan sonra Musa </a:t>
            </a:r>
            <a:r>
              <a:rPr lang="tr-TR" dirty="0" err="1" smtClean="0"/>
              <a:t>Aleyhisselam’ın</a:t>
            </a:r>
            <a:r>
              <a:rPr lang="tr-TR" dirty="0" smtClean="0"/>
              <a:t> </a:t>
            </a:r>
            <a:r>
              <a:rPr lang="tr-TR" dirty="0" err="1" smtClean="0"/>
              <a:t>Tûr</a:t>
            </a:r>
            <a:r>
              <a:rPr lang="tr-TR" dirty="0" smtClean="0"/>
              <a:t>-i </a:t>
            </a:r>
            <a:r>
              <a:rPr lang="tr-TR" dirty="0" err="1" smtClean="0"/>
              <a:t>Sînâ’da</a:t>
            </a:r>
            <a:r>
              <a:rPr lang="tr-TR" dirty="0" smtClean="0"/>
              <a:t> </a:t>
            </a:r>
            <a:r>
              <a:rPr lang="tr-TR" b="1" dirty="0" smtClean="0"/>
              <a:t>kırk gece </a:t>
            </a:r>
            <a:r>
              <a:rPr lang="tr-TR" dirty="0" smtClean="0"/>
              <a:t>kaldıktan sonra kendisine Tevrat indirildi. Musa </a:t>
            </a:r>
            <a:r>
              <a:rPr lang="tr-TR" dirty="0" err="1" smtClean="0"/>
              <a:t>Aleyhisselam</a:t>
            </a:r>
            <a:r>
              <a:rPr lang="tr-TR" dirty="0" smtClean="0"/>
              <a:t>, kardeşi Harun </a:t>
            </a:r>
            <a:r>
              <a:rPr lang="tr-TR" dirty="0" err="1" smtClean="0"/>
              <a:t>Aleyhisselam’ı</a:t>
            </a:r>
            <a:r>
              <a:rPr lang="tr-TR" dirty="0" smtClean="0"/>
              <a:t> yerine </a:t>
            </a:r>
            <a:r>
              <a:rPr lang="tr-TR" dirty="0" err="1" smtClean="0"/>
              <a:t>vekîl</a:t>
            </a:r>
            <a:r>
              <a:rPr lang="tr-TR" dirty="0" smtClean="0"/>
              <a:t> bırakıp </a:t>
            </a:r>
            <a:r>
              <a:rPr lang="tr-TR" dirty="0" err="1" smtClean="0"/>
              <a:t>Tûr</a:t>
            </a:r>
            <a:r>
              <a:rPr lang="tr-TR" dirty="0" smtClean="0"/>
              <a:t> Dağı’na gittikten sonra, </a:t>
            </a:r>
            <a:r>
              <a:rPr lang="tr-TR" b="1" dirty="0" err="1" smtClean="0"/>
              <a:t>Sâmirî</a:t>
            </a:r>
            <a:r>
              <a:rPr lang="tr-TR" dirty="0" smtClean="0"/>
              <a:t> isimli nankör bir Yahudi Hz. Musa’nın (a.s.) yokluğunu fırsat bilerek bir </a:t>
            </a:r>
            <a:r>
              <a:rPr lang="tr-TR" b="1" dirty="0" smtClean="0"/>
              <a:t>buzağı</a:t>
            </a:r>
            <a:r>
              <a:rPr lang="tr-TR" dirty="0" smtClean="0"/>
              <a:t> yaptı ve ona tapmalarını istedi.</a:t>
            </a:r>
          </a:p>
          <a:p>
            <a:r>
              <a:rPr lang="tr-TR" dirty="0" smtClean="0"/>
              <a:t>Musa </a:t>
            </a:r>
            <a:r>
              <a:rPr lang="tr-TR" dirty="0" err="1" smtClean="0"/>
              <a:t>Aleyhisselam</a:t>
            </a:r>
            <a:r>
              <a:rPr lang="tr-TR" dirty="0" smtClean="0"/>
              <a:t> </a:t>
            </a:r>
            <a:r>
              <a:rPr lang="tr-TR" dirty="0" err="1" smtClean="0"/>
              <a:t>İsrailoğulları’na</a:t>
            </a:r>
            <a:r>
              <a:rPr lang="tr-TR" dirty="0" smtClean="0"/>
              <a:t> iman etmeleri için uzun uğraşlar verdi ve birçok mucizeler gösterdi. Onları imana davet etti fakat onlar çoğu kez nankörlük yaparak yoldan çıktılar. Allah </a:t>
            </a:r>
            <a:r>
              <a:rPr lang="tr-TR" dirty="0" err="1" smtClean="0"/>
              <a:t>Benî</a:t>
            </a:r>
            <a:r>
              <a:rPr lang="tr-TR" dirty="0" smtClean="0"/>
              <a:t> </a:t>
            </a:r>
            <a:r>
              <a:rPr lang="tr-TR" dirty="0" err="1" smtClean="0"/>
              <a:t>İsrâîl’den</a:t>
            </a:r>
            <a:r>
              <a:rPr lang="tr-TR" dirty="0" smtClean="0"/>
              <a:t> kötülükte kasten ısrar edenleri </a:t>
            </a:r>
            <a:r>
              <a:rPr lang="tr-TR" b="1" dirty="0" smtClean="0"/>
              <a:t>maymun</a:t>
            </a:r>
            <a:r>
              <a:rPr lang="tr-TR" dirty="0" smtClean="0"/>
              <a:t> şekline soktu, sonra da onları helâk etti.</a:t>
            </a:r>
          </a:p>
          <a:p>
            <a:r>
              <a:rPr lang="tr-TR" dirty="0" smtClean="0"/>
              <a:t>Musa </a:t>
            </a:r>
            <a:r>
              <a:rPr lang="tr-TR" dirty="0" err="1" smtClean="0"/>
              <a:t>Aleyhisselam</a:t>
            </a:r>
            <a:r>
              <a:rPr lang="tr-TR" dirty="0" smtClean="0"/>
              <a:t>-’</a:t>
            </a:r>
            <a:r>
              <a:rPr lang="tr-TR" dirty="0" err="1" smtClean="0"/>
              <a:t>ın</a:t>
            </a:r>
            <a:r>
              <a:rPr lang="tr-TR" dirty="0" smtClean="0"/>
              <a:t> </a:t>
            </a:r>
            <a:r>
              <a:rPr lang="tr-TR" b="1" dirty="0" smtClean="0"/>
              <a:t>120 </a:t>
            </a:r>
            <a:r>
              <a:rPr lang="tr-TR" dirty="0" smtClean="0"/>
              <a:t>yaşında vefat ettiği ve</a:t>
            </a:r>
            <a:r>
              <a:rPr lang="tr-TR" b="1" dirty="0" smtClean="0"/>
              <a:t> Kudüs </a:t>
            </a:r>
            <a:r>
              <a:rPr lang="tr-TR" dirty="0" smtClean="0"/>
              <a:t>civarında defnedildiği rivayet edilir.</a:t>
            </a:r>
          </a:p>
          <a:p>
            <a:r>
              <a:rPr lang="tr-TR" dirty="0" smtClean="0"/>
              <a:t/>
            </a:r>
            <a:br>
              <a:rPr lang="tr-TR" dirty="0" smtClean="0"/>
            </a:b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cxnSp>
        <p:nvCxnSpPr>
          <p:cNvPr id="5" name="4 Düz Ok Bağlayıcısı"/>
          <p:cNvCxnSpPr/>
          <p:nvPr/>
        </p:nvCxnSpPr>
        <p:spPr>
          <a:xfrm>
            <a:off x="6715140" y="2857496"/>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9938" name="Picture 2" descr="Hz. Musa ve Kavmi Kızıldeniz'i Geçtikten Sonra Ne Yaptı? | İslam ve İhsan"/>
          <p:cNvPicPr>
            <a:picLocks noChangeAspect="1" noChangeArrowheads="1"/>
          </p:cNvPicPr>
          <p:nvPr/>
        </p:nvPicPr>
        <p:blipFill>
          <a:blip r:embed="rId3" cstate="print"/>
          <a:srcRect/>
          <a:stretch>
            <a:fillRect/>
          </a:stretch>
        </p:blipFill>
        <p:spPr bwMode="auto">
          <a:xfrm>
            <a:off x="428596" y="1357298"/>
            <a:ext cx="8286808" cy="4786346"/>
          </a:xfrm>
          <a:prstGeom prst="rect">
            <a:avLst/>
          </a:prstGeom>
          <a:noFill/>
        </p:spPr>
      </p:pic>
    </p:spTree>
  </p:cSld>
  <p:clrMapOvr>
    <a:masterClrMapping/>
  </p:clrMapOvr>
  <p:transition spd="med">
    <p:wedge/>
    <p:sndAc>
      <p:stSnd>
        <p:snd r:embed="rId2" name="chimes.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chemeClr val="accent2"/>
                </a:solidFill>
              </a:rPr>
              <a:t>Bir Ayet Tanıyorum:</a:t>
            </a:r>
            <a:r>
              <a:rPr lang="tr-TR" dirty="0" err="1" smtClean="0">
                <a:solidFill>
                  <a:schemeClr val="accent2"/>
                </a:solidFill>
              </a:rPr>
              <a:t>Ayete’l</a:t>
            </a:r>
            <a:r>
              <a:rPr lang="tr-TR" dirty="0" smtClean="0">
                <a:solidFill>
                  <a:schemeClr val="accent2"/>
                </a:solidFill>
              </a:rPr>
              <a:t> </a:t>
            </a:r>
            <a:r>
              <a:rPr lang="tr-TR" dirty="0" err="1" smtClean="0">
                <a:solidFill>
                  <a:schemeClr val="accent2"/>
                </a:solidFill>
              </a:rPr>
              <a:t>Kürsi</a:t>
            </a:r>
            <a:endParaRPr lang="tr-TR" dirty="0" smtClean="0">
              <a:solidFill>
                <a:schemeClr val="accent2"/>
              </a:solidFill>
            </a:endParaRPr>
          </a:p>
          <a:p>
            <a:r>
              <a:rPr lang="tr-TR" dirty="0" smtClean="0"/>
              <a:t>Ayet-el </a:t>
            </a:r>
            <a:r>
              <a:rPr lang="tr-TR" dirty="0" err="1" smtClean="0"/>
              <a:t>Kürsi</a:t>
            </a:r>
            <a:r>
              <a:rPr lang="tr-TR" dirty="0" smtClean="0"/>
              <a:t>, </a:t>
            </a:r>
            <a:r>
              <a:rPr lang="tr-TR" dirty="0" err="1" smtClean="0"/>
              <a:t>Kur'an'da</a:t>
            </a:r>
            <a:r>
              <a:rPr lang="tr-TR" dirty="0" smtClean="0"/>
              <a:t> Bakara Suresi'nin 255. ayetidir. Medine'de indirildiğine ve birçok faziletinin olduğuna inanılır. Koruyucu özelliklere sahip olduğuna inanılan ayet-i kerime, farz namazlardan sonra okunduğu gibi, diğer zamanlarda da Allah'a sığınmak için, şerden korunmak adına okunur. </a:t>
            </a:r>
            <a:endParaRPr lang="tr-TR" dirty="0">
              <a:solidFill>
                <a:schemeClr val="accent2"/>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cxnSp>
        <p:nvCxnSpPr>
          <p:cNvPr id="5" name="4 Düz Ok Bağlayıcısı"/>
          <p:cNvCxnSpPr/>
          <p:nvPr/>
        </p:nvCxnSpPr>
        <p:spPr>
          <a:xfrm>
            <a:off x="3857620" y="2643182"/>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7890" name="Picture 2" descr="AYETEL KURSI ezberlemek isteyenler için | Dualar, Okuma çalışması, Okuma"/>
          <p:cNvPicPr>
            <a:picLocks noChangeAspect="1" noChangeArrowheads="1"/>
          </p:cNvPicPr>
          <p:nvPr/>
        </p:nvPicPr>
        <p:blipFill>
          <a:blip r:embed="rId3" cstate="print"/>
          <a:srcRect/>
          <a:stretch>
            <a:fillRect/>
          </a:stretch>
        </p:blipFill>
        <p:spPr bwMode="auto">
          <a:xfrm>
            <a:off x="285720" y="1428736"/>
            <a:ext cx="8643998" cy="4643470"/>
          </a:xfrm>
          <a:prstGeom prst="rect">
            <a:avLst/>
          </a:prstGeom>
          <a:noFill/>
        </p:spPr>
      </p:pic>
    </p:spTree>
  </p:cSld>
  <p:clrMapOvr>
    <a:masterClrMapping/>
  </p:clrMapOvr>
  <p:transition spd="med">
    <p:wedge/>
    <p:sndAc>
      <p:stSnd>
        <p:snd r:embed="rId2" name="chimes.wav"/>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cxnSp>
        <p:nvCxnSpPr>
          <p:cNvPr id="5" name="4 Düz Ok Bağlayıcısı"/>
          <p:cNvCxnSpPr/>
          <p:nvPr/>
        </p:nvCxnSpPr>
        <p:spPr>
          <a:xfrm>
            <a:off x="2643174" y="3500438"/>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1986" name="Picture 2" descr="Ayetel Kürsi Duasının Okunuşu ve Anlamı | Dualar, Okuma, Şifa duası"/>
          <p:cNvPicPr>
            <a:picLocks noChangeAspect="1" noChangeArrowheads="1"/>
          </p:cNvPicPr>
          <p:nvPr/>
        </p:nvPicPr>
        <p:blipFill>
          <a:blip r:embed="rId3" cstate="print"/>
          <a:srcRect/>
          <a:stretch>
            <a:fillRect/>
          </a:stretch>
        </p:blipFill>
        <p:spPr bwMode="auto">
          <a:xfrm>
            <a:off x="285720" y="1214422"/>
            <a:ext cx="8643998" cy="5314951"/>
          </a:xfrm>
          <a:prstGeom prst="rect">
            <a:avLst/>
          </a:prstGeom>
          <a:noFill/>
        </p:spPr>
      </p:pic>
    </p:spTree>
  </p:cSld>
  <p:clrMapOvr>
    <a:masterClrMapping/>
  </p:clrMapOvr>
  <p:transition spd="med">
    <p:wedge/>
    <p:sndAc>
      <p:stSnd>
        <p:snd r:embed="rId2" name="chimes.wav"/>
      </p:stSnd>
    </p:sndAc>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Gülen Yüz"/>
          <p:cNvSpPr/>
          <p:nvPr/>
        </p:nvSpPr>
        <p:spPr>
          <a:xfrm>
            <a:off x="1142976" y="928670"/>
            <a:ext cx="3857652" cy="371477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4 Kalp"/>
          <p:cNvSpPr/>
          <p:nvPr/>
        </p:nvSpPr>
        <p:spPr>
          <a:xfrm>
            <a:off x="6429388" y="1714488"/>
            <a:ext cx="714380" cy="57150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5 Kalp"/>
          <p:cNvSpPr/>
          <p:nvPr/>
        </p:nvSpPr>
        <p:spPr>
          <a:xfrm>
            <a:off x="5000628" y="214290"/>
            <a:ext cx="785818" cy="785818"/>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6 Kalp"/>
          <p:cNvSpPr/>
          <p:nvPr/>
        </p:nvSpPr>
        <p:spPr>
          <a:xfrm>
            <a:off x="5715008" y="4214818"/>
            <a:ext cx="928694" cy="857256"/>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7 Kalp"/>
          <p:cNvSpPr/>
          <p:nvPr/>
        </p:nvSpPr>
        <p:spPr>
          <a:xfrm>
            <a:off x="7143768" y="2928934"/>
            <a:ext cx="785818" cy="642942"/>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9" name="8 Resim" descr="Sınav Sitesi Logo.png">
            <a:hlinkClick r:id="rId3"/>
          </p:cNvPr>
          <p:cNvPicPr>
            <a:picLocks noChangeAspect="1"/>
          </p:cNvPicPr>
          <p:nvPr/>
        </p:nvPicPr>
        <p:blipFill>
          <a:blip r:embed="rId4"/>
          <a:stretch>
            <a:fillRect/>
          </a:stretch>
        </p:blipFill>
        <p:spPr>
          <a:xfrm>
            <a:off x="2571736" y="5000636"/>
            <a:ext cx="3912491" cy="762174"/>
          </a:xfrm>
          <a:prstGeom prst="rect">
            <a:avLst/>
          </a:prstGeom>
        </p:spPr>
      </p:pic>
    </p:spTree>
  </p:cSld>
  <p:clrMapOvr>
    <a:masterClrMapping/>
  </p:clrMapOvr>
  <p:transition spd="med">
    <p:wedge/>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10000"/>
          </a:bodyPr>
          <a:lstStyle/>
          <a:p>
            <a:r>
              <a:rPr lang="tr-TR" dirty="0" smtClean="0"/>
              <a:t> Hz. Muhammed(s.a.v) kader inancının İslam’ın inanç esaslarından biri olarak Cibril hadisinde zikretmiştir.</a:t>
            </a:r>
          </a:p>
          <a:p>
            <a:r>
              <a:rPr lang="tr-TR" dirty="0" smtClean="0"/>
              <a:t>Kader ve kazaya iman;Allah’ın sonsuz olduğunu,her şeyi kuşatan bir iradesi olduğunu ve onun varlığının bütün insanlıktan üstün olduğunu kabul etmenin bir göstergesidir.</a:t>
            </a:r>
          </a:p>
          <a:p>
            <a:r>
              <a:rPr lang="tr-TR" dirty="0" smtClean="0"/>
              <a:t>Bu yönüyle kader ve kazaya iman Allah’a iman etmenin neticesidir ve İslam’ın inanç esaslarındandır.</a:t>
            </a:r>
          </a:p>
          <a:p>
            <a:r>
              <a:rPr lang="tr-TR" dirty="0" smtClean="0"/>
              <a:t>Yüce Allah’ın kader ve kazaya iman ile ilgili üç tane ismi vardır.Bunlar:</a:t>
            </a:r>
            <a:endParaRPr lang="tr-TR" dirty="0"/>
          </a:p>
        </p:txBody>
      </p:sp>
      <p:sp>
        <p:nvSpPr>
          <p:cNvPr id="3" name="2 Başlık"/>
          <p:cNvSpPr>
            <a:spLocks noGrp="1"/>
          </p:cNvSpPr>
          <p:nvPr>
            <p:ph type="title"/>
          </p:nvPr>
        </p:nvSpPr>
        <p:spPr/>
        <p:txBody>
          <a:bodyPr>
            <a:normAutofit/>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rgbClr val="FFFF00"/>
                </a:solidFill>
              </a:rPr>
              <a:t>İLİM:</a:t>
            </a:r>
            <a:r>
              <a:rPr lang="tr-TR" dirty="0" smtClean="0"/>
              <a:t>Allah’ın gerek duyular alemini gerekse duyu ötesine ait bütün nesne ve olayları bilmesidir.</a:t>
            </a:r>
          </a:p>
          <a:p>
            <a:r>
              <a:rPr lang="tr-TR" dirty="0" smtClean="0">
                <a:solidFill>
                  <a:srgbClr val="FFFF00"/>
                </a:solidFill>
              </a:rPr>
              <a:t>İRADE:</a:t>
            </a:r>
            <a:r>
              <a:rPr lang="tr-TR" dirty="0" smtClean="0"/>
              <a:t>Allah’ın dilemesi ve dilediğini dilediği şekilde yapmasıdır.</a:t>
            </a:r>
            <a:endParaRPr lang="tr-TR" dirty="0" smtClean="0">
              <a:solidFill>
                <a:srgbClr val="FFFF00"/>
              </a:solidFill>
            </a:endParaRPr>
          </a:p>
          <a:p>
            <a:r>
              <a:rPr lang="tr-TR" dirty="0" smtClean="0">
                <a:solidFill>
                  <a:srgbClr val="FFFF00"/>
                </a:solidFill>
              </a:rPr>
              <a:t>KUDRET:</a:t>
            </a:r>
            <a:r>
              <a:rPr lang="tr-TR" dirty="0" smtClean="0"/>
              <a:t>Allah’ın her şeye gücü yetmesi,dilediğini dilediği şekilde var ya da yok etmesidir.</a:t>
            </a:r>
            <a:endParaRPr lang="tr-TR" dirty="0">
              <a:solidFill>
                <a:srgbClr val="FFFF00"/>
              </a:solidFill>
            </a:endParaRPr>
          </a:p>
        </p:txBody>
      </p:sp>
      <p:sp>
        <p:nvSpPr>
          <p:cNvPr id="3" name="2 Başlık"/>
          <p:cNvSpPr>
            <a:spLocks noGrp="1"/>
          </p:cNvSpPr>
          <p:nvPr>
            <p:ph type="title"/>
          </p:nvPr>
        </p:nvSpPr>
        <p:spPr/>
        <p:txBody>
          <a:bodyPr/>
          <a:lstStyle/>
          <a:p>
            <a:endParaRPr lang="tr-TR"/>
          </a:p>
        </p:txBody>
      </p:sp>
    </p:spTree>
  </p:cSld>
  <p:clrMapOvr>
    <a:masterClrMapping/>
  </p:clrMapOvr>
  <p:transition spd="med">
    <p:wedge/>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20000"/>
          </a:bodyPr>
          <a:lstStyle/>
          <a:p>
            <a:r>
              <a:rPr lang="tr-TR" dirty="0" smtClean="0">
                <a:solidFill>
                  <a:srgbClr val="7030A0"/>
                </a:solidFill>
              </a:rPr>
              <a:t>Allah  Her Şeyi Belirli Bir Ölçüye Göre Yaratmıştır:</a:t>
            </a:r>
            <a:r>
              <a:rPr lang="tr-TR" dirty="0" smtClean="0"/>
              <a:t>Allah dünya ve uzay diye bildiğimiz her yerde her şeyi bir ölçüye göre yaratmıştır. Bu ölçülere doğa kanunları da demekteyiz. Güneş ve gezegenler belli yörüngelerde belirlenmiş ölçüler içinde hareket etmektedir.</a:t>
            </a:r>
            <a:br>
              <a:rPr lang="tr-TR" dirty="0" smtClean="0"/>
            </a:br>
            <a:r>
              <a:rPr lang="tr-TR" dirty="0" smtClean="0"/>
              <a:t>Su belli bir sıcaklığa geldiğinde hal değiştirir ve buharlaşır. Bu su döngüsünü sağlayan bir ölçüdür.</a:t>
            </a:r>
          </a:p>
          <a:p>
            <a:r>
              <a:rPr lang="tr-TR" dirty="0" smtClean="0"/>
              <a:t> Yer çekimi kanunu bu ölçüye bir örnek verebiliriz. Eğer kütle çekimi ölçüsü olmasaydı dünyada yaşamamız mümkün olamazdı.</a:t>
            </a:r>
            <a:br>
              <a:rPr lang="tr-TR" dirty="0" smtClean="0"/>
            </a:br>
            <a:endParaRPr lang="tr-TR" dirty="0"/>
          </a:p>
        </p:txBody>
      </p:sp>
      <p:sp>
        <p:nvSpPr>
          <p:cNvPr id="3" name="2 Başlık"/>
          <p:cNvSpPr>
            <a:spLocks noGrp="1"/>
          </p:cNvSpPr>
          <p:nvPr>
            <p:ph type="title"/>
          </p:nvPr>
        </p:nvSpPr>
        <p:spPr/>
        <p:txBody>
          <a:bodyPr>
            <a:normAutofit/>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62500" lnSpcReduction="20000"/>
          </a:bodyPr>
          <a:lstStyle/>
          <a:p>
            <a:r>
              <a:rPr lang="tr-TR" b="1" dirty="0" smtClean="0"/>
              <a:t>Evrendeki Ölçü, Düzen ve Dengeye </a:t>
            </a:r>
            <a:r>
              <a:rPr lang="tr-TR" b="1" dirty="0" err="1" smtClean="0"/>
              <a:t>Kur'an'dan</a:t>
            </a:r>
            <a:r>
              <a:rPr lang="tr-TR" b="1" dirty="0" smtClean="0"/>
              <a:t> Örnekler:</a:t>
            </a:r>
            <a:r>
              <a:rPr lang="tr-TR" dirty="0" smtClean="0"/>
              <a:t/>
            </a:r>
            <a:br>
              <a:rPr lang="tr-TR" dirty="0" smtClean="0"/>
            </a:br>
            <a:r>
              <a:rPr lang="tr-TR" dirty="0" smtClean="0"/>
              <a:t/>
            </a:r>
            <a:br>
              <a:rPr lang="tr-TR" dirty="0" smtClean="0"/>
            </a:br>
            <a:r>
              <a:rPr lang="tr-TR" dirty="0" smtClean="0"/>
              <a:t>"Gerçekten biz her şeyi bir ölçüye göre yarattık." (Kamer suresi, 49. ayet)</a:t>
            </a:r>
            <a:br>
              <a:rPr lang="tr-TR" dirty="0" smtClean="0"/>
            </a:br>
            <a:r>
              <a:rPr lang="tr-TR" dirty="0" smtClean="0"/>
              <a:t/>
            </a:r>
            <a:br>
              <a:rPr lang="tr-TR" dirty="0" smtClean="0"/>
            </a:br>
            <a:r>
              <a:rPr lang="tr-TR" dirty="0" smtClean="0"/>
              <a:t>"Güneş ve ay bir hesaba göre (hareket etmekte)</a:t>
            </a:r>
            <a:r>
              <a:rPr lang="tr-TR" dirty="0" err="1" smtClean="0"/>
              <a:t>dir</a:t>
            </a:r>
            <a:r>
              <a:rPr lang="tr-TR" dirty="0" smtClean="0"/>
              <a:t>. Yıldızlar ve ağaçlar (Allah'a) secde ederler. Göğü Allah yükseltti ve dengeyi o koydu. Sakın dengeyi bozmayın." (Rahman suresi, 5.-8. ayetler)</a:t>
            </a:r>
            <a:br>
              <a:rPr lang="tr-TR" dirty="0" smtClean="0"/>
            </a:br>
            <a:r>
              <a:rPr lang="tr-TR" dirty="0" smtClean="0"/>
              <a:t/>
            </a:r>
            <a:br>
              <a:rPr lang="tr-TR" dirty="0" smtClean="0"/>
            </a:br>
            <a:r>
              <a:rPr lang="tr-TR" dirty="0" smtClean="0"/>
              <a:t>"Her şeyi yaratmış, ona bir ölçü, biçim ve düzen vermiştir." (Furkan suresi, 2. ayet)</a:t>
            </a:r>
            <a:br>
              <a:rPr lang="tr-TR" dirty="0" smtClean="0"/>
            </a:br>
            <a:r>
              <a:rPr lang="tr-TR" dirty="0" smtClean="0"/>
              <a:t/>
            </a:r>
            <a:br>
              <a:rPr lang="tr-TR" dirty="0" smtClean="0"/>
            </a:br>
            <a:r>
              <a:rPr lang="tr-TR" dirty="0" smtClean="0"/>
              <a:t>"Geceyi ve gündüzü, güneşi ve ayı yaratan odur. Her biri bir yörüngede hareket etmektedir." (Enbiya suresi, 33. ayet)</a:t>
            </a:r>
            <a:br>
              <a:rPr lang="tr-TR" dirty="0" smtClean="0"/>
            </a:br>
            <a:r>
              <a:rPr lang="tr-TR" dirty="0" smtClean="0"/>
              <a:t/>
            </a:r>
            <a:br>
              <a:rPr lang="tr-TR" dirty="0" smtClean="0"/>
            </a:br>
            <a:r>
              <a:rPr lang="tr-TR" dirty="0" smtClean="0"/>
              <a:t>"Gökleri yedi kat yaratan odur. Rahman'ın yaratmasında bir düzensizlik göremezsin. Gözünü çevir de bir bak, bir bozukluk görüyor musun?"(Mülk suresi, 3. ayet)</a:t>
            </a:r>
            <a:br>
              <a:rPr lang="tr-TR" dirty="0" smtClean="0"/>
            </a:br>
            <a:r>
              <a:rPr lang="tr-TR" dirty="0" smtClean="0"/>
              <a:t/>
            </a:r>
            <a:br>
              <a:rPr lang="tr-TR" dirty="0" smtClean="0"/>
            </a:br>
            <a:r>
              <a:rPr lang="tr-TR" dirty="0" smtClean="0"/>
              <a:t>"Gökten bir ölçüye göre suyu indiren odur. Biz onunla (kupkuru), ölü bir memlekete hayat veririz..." (</a:t>
            </a:r>
            <a:r>
              <a:rPr lang="tr-TR" dirty="0" err="1" smtClean="0"/>
              <a:t>Zuhruf</a:t>
            </a:r>
            <a:r>
              <a:rPr lang="tr-TR" dirty="0" smtClean="0"/>
              <a:t> suresi, 11. ayet)</a:t>
            </a:r>
            <a:endParaRPr lang="tr-TR" dirty="0"/>
          </a:p>
        </p:txBody>
      </p:sp>
      <p:sp>
        <p:nvSpPr>
          <p:cNvPr id="3" name="2 Başlık"/>
          <p:cNvSpPr>
            <a:spLocks noGrp="1"/>
          </p:cNvSpPr>
          <p:nvPr>
            <p:ph type="title"/>
          </p:nvPr>
        </p:nvSpPr>
        <p:spPr/>
        <p:txBody>
          <a:bodyPr/>
          <a:lstStyle/>
          <a:p>
            <a:endParaRPr lang="tr-TR"/>
          </a:p>
        </p:txBody>
      </p:sp>
    </p:spTree>
  </p:cSld>
  <p:clrMapOvr>
    <a:masterClrMapping/>
  </p:clrMapOvr>
  <p:transition spd="med">
    <p:wedge/>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err="1" smtClean="0">
                <a:solidFill>
                  <a:srgbClr val="00B050"/>
                </a:solidFill>
              </a:rPr>
              <a:t>Sünnetullah</a:t>
            </a:r>
            <a:r>
              <a:rPr lang="tr-TR" dirty="0" smtClean="0">
                <a:solidFill>
                  <a:srgbClr val="00B050"/>
                </a:solidFill>
              </a:rPr>
              <a:t>/</a:t>
            </a:r>
            <a:r>
              <a:rPr lang="tr-TR" dirty="0" err="1" smtClean="0">
                <a:solidFill>
                  <a:srgbClr val="00B050"/>
                </a:solidFill>
              </a:rPr>
              <a:t>Adetullah</a:t>
            </a:r>
            <a:r>
              <a:rPr lang="tr-TR" dirty="0" smtClean="0">
                <a:solidFill>
                  <a:srgbClr val="00B050"/>
                </a:solidFill>
              </a:rPr>
              <a:t>(Evrensel Yasalar):</a:t>
            </a:r>
          </a:p>
          <a:p>
            <a:endParaRPr lang="tr-TR" dirty="0">
              <a:solidFill>
                <a:srgbClr val="00B050"/>
              </a:solidFill>
            </a:endParaRPr>
          </a:p>
        </p:txBody>
      </p:sp>
      <p:sp>
        <p:nvSpPr>
          <p:cNvPr id="3" name="2 Başlık"/>
          <p:cNvSpPr>
            <a:spLocks noGrp="1"/>
          </p:cNvSpPr>
          <p:nvPr>
            <p:ph type="title"/>
          </p:nvPr>
        </p:nvSpPr>
        <p:spPr/>
        <p:txBody>
          <a:bodyPr/>
          <a:lstStyle/>
          <a:p>
            <a:r>
              <a:rPr lang="tr-TR" dirty="0" smtClean="0"/>
              <a:t>KADER VE KAZA İNANCI</a:t>
            </a:r>
            <a:endParaRPr lang="tr-TR" dirty="0"/>
          </a:p>
        </p:txBody>
      </p:sp>
      <p:pic>
        <p:nvPicPr>
          <p:cNvPr id="7170" name="Picture 2" descr="Kader ve Evrendeki Yasalar"/>
          <p:cNvPicPr>
            <a:picLocks noChangeAspect="1" noChangeArrowheads="1"/>
          </p:cNvPicPr>
          <p:nvPr/>
        </p:nvPicPr>
        <p:blipFill>
          <a:blip r:embed="rId3" cstate="print"/>
          <a:srcRect/>
          <a:stretch>
            <a:fillRect/>
          </a:stretch>
        </p:blipFill>
        <p:spPr bwMode="auto">
          <a:xfrm>
            <a:off x="0" y="2071678"/>
            <a:ext cx="9144000" cy="4786322"/>
          </a:xfrm>
          <a:prstGeom prst="rect">
            <a:avLst/>
          </a:prstGeom>
          <a:noFill/>
        </p:spPr>
      </p:pic>
    </p:spTree>
  </p:cSld>
  <p:clrMapOvr>
    <a:masterClrMapping/>
  </p:clrMapOvr>
  <p:transition spd="med">
    <p:wedge/>
    <p:sndAc>
      <p:stSnd>
        <p:snd r:embed="rId2"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77500" lnSpcReduction="20000"/>
          </a:bodyPr>
          <a:lstStyle/>
          <a:p>
            <a:r>
              <a:rPr lang="tr-TR" b="1" dirty="0" smtClean="0">
                <a:solidFill>
                  <a:schemeClr val="bg2">
                    <a:lumMod val="25000"/>
                  </a:schemeClr>
                </a:solidFill>
              </a:rPr>
              <a:t>Fiziksel </a:t>
            </a:r>
            <a:r>
              <a:rPr lang="tr-TR" b="1" dirty="0" smtClean="0"/>
              <a:t>Yasalar:M</a:t>
            </a:r>
            <a:r>
              <a:rPr lang="tr-TR" dirty="0" smtClean="0"/>
              <a:t>addenin oluşumu, yapısı, hareketi, değişimi ve maddeler arası ilişkileri ile ilgili yasalara denilir.</a:t>
            </a:r>
          </a:p>
          <a:p>
            <a:pPr>
              <a:buNone/>
            </a:pPr>
            <a:r>
              <a:rPr lang="tr-TR" dirty="0" smtClean="0"/>
              <a:t>   </a:t>
            </a:r>
            <a:r>
              <a:rPr lang="tr-TR" dirty="0" smtClean="0">
                <a:solidFill>
                  <a:schemeClr val="accent2"/>
                </a:solidFill>
              </a:rPr>
              <a:t>Örn:</a:t>
            </a:r>
          </a:p>
          <a:p>
            <a:r>
              <a:rPr lang="tr-TR" dirty="0" smtClean="0"/>
              <a:t>1. Suyun kaldırma kuvveti,</a:t>
            </a:r>
          </a:p>
          <a:p>
            <a:r>
              <a:rPr lang="tr-TR" dirty="0" smtClean="0"/>
              <a:t>2. Yer çekimi kuvveti,</a:t>
            </a:r>
          </a:p>
          <a:p>
            <a:r>
              <a:rPr lang="tr-TR" dirty="0" smtClean="0"/>
              <a:t>3. Basınç kuvveti,</a:t>
            </a:r>
          </a:p>
          <a:p>
            <a:r>
              <a:rPr lang="tr-TR" dirty="0" smtClean="0"/>
              <a:t>4. Suyun buharlaşması,</a:t>
            </a:r>
          </a:p>
          <a:p>
            <a:r>
              <a:rPr lang="tr-TR" dirty="0" smtClean="0"/>
              <a:t>5. Hava basıncı,</a:t>
            </a:r>
          </a:p>
          <a:p>
            <a:r>
              <a:rPr lang="tr-TR" dirty="0" smtClean="0"/>
              <a:t>6. Isıtılan metalin genleşmesi,</a:t>
            </a:r>
          </a:p>
          <a:p>
            <a:r>
              <a:rPr lang="tr-TR" dirty="0" smtClean="0"/>
              <a:t>7. Suyun kaynama noktası,</a:t>
            </a:r>
          </a:p>
          <a:p>
            <a:r>
              <a:rPr lang="tr-TR" dirty="0" smtClean="0"/>
              <a:t>8. Buzun erime noktası,</a:t>
            </a:r>
          </a:p>
          <a:p>
            <a:r>
              <a:rPr lang="tr-TR" dirty="0" smtClean="0"/>
              <a:t>9. Suyun öz kütlesi,</a:t>
            </a:r>
          </a:p>
          <a:p>
            <a:r>
              <a:rPr lang="tr-TR" dirty="0" smtClean="0"/>
              <a:t>10. Özgül ağırlık,</a:t>
            </a:r>
          </a:p>
          <a:p>
            <a:pPr>
              <a:buNone/>
            </a:pP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85000" lnSpcReduction="20000"/>
          </a:bodyPr>
          <a:lstStyle/>
          <a:p>
            <a:pPr>
              <a:buNone/>
            </a:pPr>
            <a:r>
              <a:rPr lang="tr-TR" b="1" dirty="0" smtClean="0">
                <a:solidFill>
                  <a:schemeClr val="accent2"/>
                </a:solidFill>
              </a:rPr>
              <a:t>Biyolojik Yasalar:</a:t>
            </a:r>
            <a:r>
              <a:rPr lang="tr-TR" dirty="0" smtClean="0"/>
              <a:t> Tıpkı fiziksel yasalar gibi evrenseldir. Bu yasa türü, deney, gözlem ve araştırmalar sonucu meydana konulmuştur. Evrendeki biyolojik yasalar Allah'ın çizdiği bir kader olarak görülür.</a:t>
            </a:r>
          </a:p>
          <a:p>
            <a:pPr>
              <a:buNone/>
            </a:pPr>
            <a:r>
              <a:rPr lang="tr-TR" dirty="0" smtClean="0"/>
              <a:t>  </a:t>
            </a:r>
            <a:r>
              <a:rPr lang="tr-TR" dirty="0" smtClean="0">
                <a:solidFill>
                  <a:srgbClr val="FFC000"/>
                </a:solidFill>
              </a:rPr>
              <a:t>Örn:</a:t>
            </a:r>
            <a:r>
              <a:rPr lang="tr-TR" dirty="0" smtClean="0"/>
              <a:t>1. Bir canlının doğması,</a:t>
            </a:r>
          </a:p>
          <a:p>
            <a:pPr>
              <a:buNone/>
            </a:pPr>
            <a:r>
              <a:rPr lang="tr-TR" dirty="0" smtClean="0"/>
              <a:t>   2. Bir canlının üremesi,</a:t>
            </a:r>
          </a:p>
          <a:p>
            <a:pPr>
              <a:buNone/>
            </a:pPr>
            <a:r>
              <a:rPr lang="tr-TR" dirty="0" smtClean="0"/>
              <a:t>   3. Bir canlının gelişmesi,</a:t>
            </a:r>
          </a:p>
          <a:p>
            <a:pPr>
              <a:buNone/>
            </a:pPr>
            <a:r>
              <a:rPr lang="tr-TR" dirty="0" smtClean="0"/>
              <a:t>   4. Canlılığın devam etmesi,</a:t>
            </a:r>
          </a:p>
          <a:p>
            <a:pPr>
              <a:buNone/>
            </a:pPr>
            <a:r>
              <a:rPr lang="tr-TR" dirty="0" smtClean="0"/>
              <a:t>   5. Canlılığın sona ermesi,</a:t>
            </a:r>
          </a:p>
          <a:p>
            <a:pPr>
              <a:buNone/>
            </a:pPr>
            <a:r>
              <a:rPr lang="tr-TR" dirty="0" smtClean="0"/>
              <a:t>   6. DNA'nın yapısı,</a:t>
            </a:r>
          </a:p>
          <a:p>
            <a:pPr>
              <a:buNone/>
            </a:pPr>
            <a:r>
              <a:rPr lang="tr-TR" dirty="0" smtClean="0"/>
              <a:t>   7. RNA'nın yapısı,</a:t>
            </a:r>
          </a:p>
          <a:p>
            <a:pPr>
              <a:buNone/>
            </a:pPr>
            <a:r>
              <a:rPr lang="tr-TR" dirty="0" smtClean="0"/>
              <a:t>   8. Hareket Sistemi,</a:t>
            </a:r>
          </a:p>
          <a:p>
            <a:pPr>
              <a:buNone/>
            </a:pPr>
            <a:r>
              <a:rPr lang="tr-TR" dirty="0" smtClean="0"/>
              <a:t>   9. Dolaşım Sistemi,</a:t>
            </a:r>
          </a:p>
          <a:p>
            <a:pPr>
              <a:buNone/>
            </a:pPr>
            <a:r>
              <a:rPr lang="tr-TR" dirty="0" smtClean="0"/>
              <a:t>   10. Boşaltım Sistemi,</a:t>
            </a:r>
          </a:p>
          <a:p>
            <a:pPr>
              <a:buNone/>
            </a:pPr>
            <a:endParaRPr lang="tr-TR" dirty="0"/>
          </a:p>
        </p:txBody>
      </p:sp>
      <p:sp>
        <p:nvSpPr>
          <p:cNvPr id="3" name="2 Başlık"/>
          <p:cNvSpPr>
            <a:spLocks noGrp="1"/>
          </p:cNvSpPr>
          <p:nvPr>
            <p:ph type="title"/>
          </p:nvPr>
        </p:nvSpPr>
        <p:spPr/>
        <p:txBody>
          <a:bodyPr/>
          <a:lstStyle/>
          <a:p>
            <a:r>
              <a:rPr lang="tr-TR" dirty="0" smtClean="0"/>
              <a:t>KADER VE KAZA İNANCI</a:t>
            </a:r>
            <a:endParaRPr lang="tr-TR" dirty="0"/>
          </a:p>
        </p:txBody>
      </p:sp>
    </p:spTree>
  </p:cSld>
  <p:clrMapOvr>
    <a:masterClrMapping/>
  </p:clrMapOvr>
  <p:transition spd="med">
    <p:wedge/>
    <p:sndAc>
      <p:stSnd>
        <p:snd r:embed="rId2" name="chimes.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labalık">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Kalabalı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Kalabalı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4111</TotalTime>
  <Words>1360</Words>
  <PresentationFormat>Ekran Gösterisi (4:3)</PresentationFormat>
  <Paragraphs>119</Paragraphs>
  <Slides>29</Slides>
  <Notes>0</Notes>
  <HiddenSlides>0</HiddenSlides>
  <MMClips>0</MMClips>
  <ScaleCrop>false</ScaleCrop>
  <HeadingPairs>
    <vt:vector size="4" baseType="variant">
      <vt:variant>
        <vt:lpstr>Tema</vt:lpstr>
      </vt:variant>
      <vt:variant>
        <vt:i4>1</vt:i4>
      </vt:variant>
      <vt:variant>
        <vt:lpstr>Slayt Başlıkları</vt:lpstr>
      </vt:variant>
      <vt:variant>
        <vt:i4>29</vt:i4>
      </vt:variant>
    </vt:vector>
  </HeadingPairs>
  <TitlesOfParts>
    <vt:vector size="30" baseType="lpstr">
      <vt:lpstr>Kalabalık</vt:lpstr>
      <vt:lpstr>8.DİN KÜLTÜRÜ VE AHLAK BİLGİSİ</vt:lpstr>
      <vt:lpstr>KADER VE KAZA İNANCI</vt:lpstr>
      <vt:lpstr>KADER VE KAZA İNANCI</vt:lpstr>
      <vt:lpstr>Slayt 4</vt:lpstr>
      <vt:lpstr>KADER VE KAZA İNANCI</vt:lpstr>
      <vt:lpstr>Slayt 6</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KADER VE KAZA İNANCI</vt:lpstr>
      <vt:lpstr>Slayt 29</vt:lpstr>
    </vt:vector>
  </TitlesOfParts>
  <Manager>https://www.sorubak.com</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https://www.sorubak.com</dc:title>
  <dc:subject>https://www.sorubak.com</dc:subject>
  <dc:creator>https://www.sorubak.com</dc:creator>
  <cp:keywords>https:/www.sorubak.com</cp:keywords>
  <dc:description>https://www.sorubak.com</dc:description>
  <cp:lastModifiedBy>Ömer</cp:lastModifiedBy>
  <cp:revision>1</cp:revision>
  <dcterms:created xsi:type="dcterms:W3CDTF">2020-10-09T14:48:39Z</dcterms:created>
  <dcterms:modified xsi:type="dcterms:W3CDTF">2020-10-13T13:52:25Z</dcterms:modified>
  <cp:category>https://www.sorubak.com</cp:category>
</cp:coreProperties>
</file>