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93" r:id="rId6"/>
    <p:sldId id="260" r:id="rId7"/>
    <p:sldId id="261" r:id="rId8"/>
    <p:sldId id="294" r:id="rId9"/>
    <p:sldId id="262" r:id="rId10"/>
    <p:sldId id="295" r:id="rId11"/>
    <p:sldId id="263" r:id="rId12"/>
    <p:sldId id="296" r:id="rId13"/>
    <p:sldId id="264" r:id="rId14"/>
    <p:sldId id="265" r:id="rId15"/>
    <p:sldId id="266" r:id="rId16"/>
    <p:sldId id="267" r:id="rId17"/>
    <p:sldId id="269" r:id="rId18"/>
    <p:sldId id="268" r:id="rId19"/>
    <p:sldId id="270" r:id="rId20"/>
    <p:sldId id="271" r:id="rId21"/>
    <p:sldId id="272" r:id="rId22"/>
    <p:sldId id="273" r:id="rId23"/>
    <p:sldId id="274" r:id="rId24"/>
    <p:sldId id="297" r:id="rId25"/>
    <p:sldId id="275" r:id="rId26"/>
    <p:sldId id="276" r:id="rId27"/>
    <p:sldId id="277" r:id="rId28"/>
    <p:sldId id="278" r:id="rId29"/>
    <p:sldId id="279" r:id="rId30"/>
    <p:sldId id="280" r:id="rId31"/>
    <p:sldId id="281" r:id="rId32"/>
    <p:sldId id="282" r:id="rId33"/>
    <p:sldId id="283" r:id="rId34"/>
    <p:sldId id="298" r:id="rId35"/>
    <p:sldId id="284" r:id="rId36"/>
    <p:sldId id="285" r:id="rId37"/>
    <p:sldId id="286" r:id="rId38"/>
    <p:sldId id="299" r:id="rId39"/>
    <p:sldId id="287" r:id="rId40"/>
    <p:sldId id="288" r:id="rId41"/>
    <p:sldId id="300" r:id="rId42"/>
    <p:sldId id="289" r:id="rId43"/>
    <p:sldId id="301" r:id="rId44"/>
    <p:sldId id="290" r:id="rId45"/>
    <p:sldId id="302" r:id="rId46"/>
    <p:sldId id="291" r:id="rId47"/>
    <p:sldId id="292" r:id="rId4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43" d="100"/>
          <a:sy n="43" d="100"/>
        </p:scale>
        <p:origin x="-120"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BD20043-F0C2-4CFA-9209-7FD248A87184}"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DC61C5D-D299-4429-A8CF-252DEF001737}"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D20043-F0C2-4CFA-9209-7FD248A87184}" type="datetimeFigureOut">
              <a:rPr lang="tr-TR" smtClean="0"/>
              <a:pPr/>
              <a:t>13.10.2020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C61C5D-D299-4429-A8CF-252DEF001737}"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s://www.sinavsitesi.com/" TargetMode="External"/><Relationship Id="rId2" Type="http://schemas.openxmlformats.org/officeDocument/2006/relationships/image" Target="../media/image33.jpeg"/><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357167"/>
            <a:ext cx="7772400" cy="3243284"/>
          </a:xfrm>
        </p:spPr>
        <p:txBody>
          <a:bodyPr>
            <a:normAutofit/>
          </a:bodyPr>
          <a:lstStyle/>
          <a:p>
            <a:r>
              <a:rPr lang="tr-TR" b="1" dirty="0" smtClean="0">
                <a:solidFill>
                  <a:srgbClr val="0070C0"/>
                </a:solidFill>
              </a:rPr>
              <a:t>8.Sınıf T.C İNKILAP TARİHİ VE ATATÜRKÇÜLÜK</a:t>
            </a:r>
            <a:br>
              <a:rPr lang="tr-TR" b="1" dirty="0" smtClean="0">
                <a:solidFill>
                  <a:srgbClr val="0070C0"/>
                </a:solidFill>
              </a:rPr>
            </a:br>
            <a:r>
              <a:rPr lang="tr-TR" b="1" dirty="0" smtClean="0">
                <a:solidFill>
                  <a:srgbClr val="0070C0"/>
                </a:solidFill>
              </a:rPr>
              <a:t/>
            </a:r>
            <a:br>
              <a:rPr lang="tr-TR" b="1" dirty="0" smtClean="0">
                <a:solidFill>
                  <a:srgbClr val="0070C0"/>
                </a:solidFill>
              </a:rPr>
            </a:br>
            <a:r>
              <a:rPr lang="tr-TR" b="1" dirty="0" smtClean="0">
                <a:solidFill>
                  <a:srgbClr val="00B050"/>
                </a:solidFill>
              </a:rPr>
              <a:t>1.ÜNİTE</a:t>
            </a:r>
            <a:endParaRPr lang="tr-TR" dirty="0">
              <a:solidFill>
                <a:srgbClr val="00B050"/>
              </a:solidFill>
            </a:endParaRPr>
          </a:p>
        </p:txBody>
      </p:sp>
      <p:sp>
        <p:nvSpPr>
          <p:cNvPr id="3" name="2 Alt Başlık"/>
          <p:cNvSpPr>
            <a:spLocks noGrp="1"/>
          </p:cNvSpPr>
          <p:nvPr>
            <p:ph type="subTitle" idx="1"/>
          </p:nvPr>
        </p:nvSpPr>
        <p:spPr>
          <a:xfrm>
            <a:off x="3286116" y="3286124"/>
            <a:ext cx="5572164" cy="2352676"/>
          </a:xfrm>
        </p:spPr>
        <p:txBody>
          <a:bodyPr>
            <a:noAutofit/>
          </a:bodyPr>
          <a:lstStyle/>
          <a:p>
            <a:r>
              <a:rPr lang="tr-TR" sz="6000" b="1" dirty="0">
                <a:solidFill>
                  <a:srgbClr val="FF0000"/>
                </a:solidFill>
              </a:rPr>
              <a:t>BİR KAHRAMAN DOĞUYOR</a:t>
            </a:r>
            <a:endParaRPr lang="tr-TR" sz="6000"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214282" y="1500174"/>
            <a:ext cx="2428892" cy="450059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Tanzimat Fermanı - Gülhane Hatt-ı Hümâyûnu | Info Paylaşım"/>
          <p:cNvPicPr>
            <a:picLocks noChangeAspect="1" noChangeArrowheads="1"/>
          </p:cNvPicPr>
          <p:nvPr/>
        </p:nvPicPr>
        <p:blipFill>
          <a:blip r:embed="rId2" cstate="print"/>
          <a:srcRect/>
          <a:stretch>
            <a:fillRect/>
          </a:stretch>
        </p:blipFill>
        <p:spPr bwMode="auto">
          <a:xfrm>
            <a:off x="142844" y="428604"/>
            <a:ext cx="8786874" cy="624364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285728"/>
            <a:ext cx="8429684" cy="4524315"/>
          </a:xfrm>
          <a:prstGeom prst="rect">
            <a:avLst/>
          </a:prstGeom>
        </p:spPr>
        <p:txBody>
          <a:bodyPr wrap="square">
            <a:spAutoFit/>
          </a:bodyPr>
          <a:lstStyle/>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1856 yılında ilan edilen </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Islahat Fermanı</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ile Müslüman olmayanlara daha geniş haklar verdi. Amaç Osmanlı’yı parçalamaktan kurtarmak ve yabancıların haklarını savunma bahanesiyle Osmanlı’nın iç işlerine karışan devletlere engel olmaktı. Ancak </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Tanzimat ve Islahat Fermanı gayri Müslimlerin Osmanlı’dan ayrılma</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heveslerini azaltmadı.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8" name="Picture 6" descr="Islahat Fermanı (1856) - Tarih Dersi"/>
          <p:cNvPicPr>
            <a:picLocks noChangeAspect="1" noChangeArrowheads="1"/>
          </p:cNvPicPr>
          <p:nvPr/>
        </p:nvPicPr>
        <p:blipFill>
          <a:blip r:embed="rId2" cstate="print"/>
          <a:srcRect/>
          <a:stretch>
            <a:fillRect/>
          </a:stretch>
        </p:blipFill>
        <p:spPr bwMode="auto">
          <a:xfrm>
            <a:off x="285720" y="285728"/>
            <a:ext cx="8572560" cy="629599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14282" y="214290"/>
            <a:ext cx="871543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l" defTabSz="914400" rtl="0" eaLnBrk="1" fontAlgn="base" latinLnBrk="0" hangingPunct="1">
              <a:lnSpc>
                <a:spcPct val="100000"/>
              </a:lnSpc>
              <a:spcBef>
                <a:spcPct val="0"/>
              </a:spcBef>
              <a:spcAft>
                <a:spcPct val="0"/>
              </a:spcAft>
              <a:buClrTx/>
              <a:buSzTx/>
              <a:buFontTx/>
              <a:buAutoNum type="arabicPlain" startAt="1876"/>
              <a:tabLst/>
            </a:pPr>
            <a:r>
              <a:rPr kumimoji="0" lang="tr-TR" sz="3200" b="0"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yılında  meşrutiyet  ilan  edildi. </a:t>
            </a:r>
          </a:p>
          <a:p>
            <a:pPr marL="514350" marR="0" lvl="0" indent="-514350" algn="l" defTabSz="914400" rtl="0" eaLnBrk="1" fontAlgn="base" latinLnBrk="0" hangingPunct="1">
              <a:lnSpc>
                <a:spcPct val="100000"/>
              </a:lnSpc>
              <a:spcBef>
                <a:spcPct val="0"/>
              </a:spcBef>
              <a:spcAft>
                <a:spcPct val="0"/>
              </a:spcAft>
              <a:buClrTx/>
              <a:buSzTx/>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Kanun-i Esasi</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adıyla  ilk  Osmanlı  yazılı</a:t>
            </a:r>
            <a:r>
              <a:rPr kumimoji="0" lang="tr-TR" sz="3200"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anayasası  hazırlandı.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1.Meşrutiyet</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ilan edildi. Meşrutiyet yönetiminde Müslüman ve gayri Müslimler, oluşturulan Meclis-i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Mebusan</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sayesinde söz söyleme hakkı elde etti.</a:t>
            </a:r>
            <a:endPar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Meşrutiyet; padişahın yanında meclisin bulunduğu yönetim şeklidir.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Mecliste alınan kararlar padişaha</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iletilirdi fakat son söz padişaha aittir.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714348" y="214290"/>
            <a:ext cx="7858180" cy="621510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14282" y="214290"/>
            <a:ext cx="871543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43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Çok</a:t>
            </a:r>
            <a:r>
              <a:rPr lang="tr-TR" sz="3200" dirty="0">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geçmeden padişah, kendisine ayak bağı olduğu için meşrutiyeti kaldırdı. Fakat baskılar üzerine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1908</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 tekrar meşrutiyet yönetimine geçildi ve</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2.Meşrutiyet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ilan edildi.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0" name="Picture 2" descr="II. Meşrutiyet'in İlk Yılı / 23 Temmuz 1908 – 23 Temmuz 1909 (küçük boy) |  Yapı Kredi Yayınları"/>
          <p:cNvPicPr>
            <a:picLocks noChangeAspect="1" noChangeArrowheads="1"/>
          </p:cNvPicPr>
          <p:nvPr/>
        </p:nvPicPr>
        <p:blipFill>
          <a:blip r:embed="rId2" cstate="print"/>
          <a:srcRect/>
          <a:stretch>
            <a:fillRect/>
          </a:stretch>
        </p:blipFill>
        <p:spPr bwMode="auto">
          <a:xfrm>
            <a:off x="714348" y="2285992"/>
            <a:ext cx="7786742" cy="435290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214291"/>
            <a:ext cx="8643998" cy="5016758"/>
          </a:xfrm>
          <a:prstGeom prst="rect">
            <a:avLst/>
          </a:prstGeom>
        </p:spPr>
        <p:txBody>
          <a:bodyPr wrap="square">
            <a:spAutoFit/>
          </a:bodyPr>
          <a:lstStyle/>
          <a:p>
            <a:pPr lvl="0" indent="11430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Kemal’in doğup büyüdüğü, çocukluğunun geçtiği şehir olan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Selanik</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önemli bir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liman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kentiydi. Ege kıyısında bulunan Selanik’te deniz ticareti oldukça gelişmişti. Nüfusu da yoğundu. Farklı milletlerin bulunduğu bu şehirde, çeşitli dillerde gazete ve dergiler yayınlanırdı.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Zengin bir kültürel ortam vardı</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Böyle bir</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ortamda büyümek O’nun gelişimine büyük katkı sağlamıştır.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6" name="Picture 2" descr="Atamızın Doğduğu Topraklardayız: Selanik | NeredenNereye Blog"/>
          <p:cNvPicPr>
            <a:picLocks noChangeAspect="1" noChangeArrowheads="1"/>
          </p:cNvPicPr>
          <p:nvPr/>
        </p:nvPicPr>
        <p:blipFill>
          <a:blip r:embed="rId2" cstate="print"/>
          <a:srcRect/>
          <a:stretch>
            <a:fillRect/>
          </a:stretch>
        </p:blipFill>
        <p:spPr bwMode="auto">
          <a:xfrm>
            <a:off x="2643174" y="4714884"/>
            <a:ext cx="4143404" cy="192882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214291"/>
            <a:ext cx="8786874" cy="2831544"/>
          </a:xfrm>
          <a:prstGeom prst="rect">
            <a:avLst/>
          </a:prstGeom>
        </p:spPr>
        <p:txBody>
          <a:bodyPr wrap="square">
            <a:spAutoFit/>
          </a:bodyPr>
          <a:lstStyle/>
          <a:p>
            <a:pPr indent="11430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Atatürk’ün çocukluk yıllarındaki ülkenin kötü durumu, karışık ortamı, Balkan devletlerinin isyanları Mustafa Kemal’in askerliğe yönelmesine ve vatan-millet sevgisiyle hareket etmesine neden olmuştur.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indent="114300" algn="just" eaLnBrk="0" fontAlgn="base" hangingPunct="0">
              <a:spcBef>
                <a:spcPct val="0"/>
              </a:spcBef>
              <a:spcAft>
                <a:spcPct val="0"/>
              </a:spcAft>
            </a:pPr>
            <a:endParaRPr kumimoji="0" lang="tr-TR"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2" name="Picture 2" descr="Mustafa Kemal Atatürk'ün yasa gücündeki ilk emri! - Bursa Hakimiyet"/>
          <p:cNvPicPr>
            <a:picLocks noChangeAspect="1" noChangeArrowheads="1"/>
          </p:cNvPicPr>
          <p:nvPr/>
        </p:nvPicPr>
        <p:blipFill>
          <a:blip r:embed="rId2" cstate="print"/>
          <a:srcRect/>
          <a:stretch>
            <a:fillRect/>
          </a:stretch>
        </p:blipFill>
        <p:spPr bwMode="auto">
          <a:xfrm>
            <a:off x="1071538" y="3000372"/>
            <a:ext cx="6477000" cy="356235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214282" y="285728"/>
            <a:ext cx="871543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43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Ayrıca Selanik’te gördüğü üniformalı askerler O’nun askerlik mesleğine gönül vermesinde etkili olmuştur. </a:t>
            </a:r>
          </a:p>
          <a:p>
            <a:pPr marL="0" marR="0" lvl="0" indent="114300" algn="just" defTabSz="914400" rtl="0" eaLnBrk="0" fontAlgn="base" latinLnBrk="0" hangingPunct="0">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1143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Fransız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ihtilalinden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sonra tüm dünyaya yayılan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milliyetçilik</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akımı etkisiyle Osmanlı içindeki farklı milletler, kendi devletlerini kurma isteğiyle ayaklandılar. Osmanlı Devleti, bazı fikir akımlarını</a:t>
            </a:r>
            <a:r>
              <a:rPr lang="tr-TR" sz="3200" baseline="0" dirty="0">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uygulayarak	parçalanmaktan kurtulmak istedi.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578" name="Picture 2" descr="Milliyetçilik sizce nedir, ne olmalıdır? - KizlarSoruyor"/>
          <p:cNvPicPr>
            <a:picLocks noChangeAspect="1" noChangeArrowheads="1"/>
          </p:cNvPicPr>
          <p:nvPr/>
        </p:nvPicPr>
        <p:blipFill>
          <a:blip r:embed="rId2" cstate="print"/>
          <a:srcRect/>
          <a:stretch>
            <a:fillRect/>
          </a:stretch>
        </p:blipFill>
        <p:spPr bwMode="auto">
          <a:xfrm>
            <a:off x="3286116" y="4786322"/>
            <a:ext cx="5429288" cy="191452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14282" y="500042"/>
            <a:ext cx="878687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Osmanlı Devleti’ni Parçalanmaktan Korumak Amacıyla Uygulanan Fikir Akımları</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Batıcılık</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Batı ülkelerinin yenilikleri örnek alınarak Osmanlı içindeki uluslar bir arada tutulmaya çalışıldı.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4" name="Picture 2" descr="I. ve II. Meşrutiyet"/>
          <p:cNvPicPr>
            <a:picLocks noChangeAspect="1" noChangeArrowheads="1"/>
          </p:cNvPicPr>
          <p:nvPr/>
        </p:nvPicPr>
        <p:blipFill>
          <a:blip r:embed="rId2" cstate="print"/>
          <a:srcRect/>
          <a:stretch>
            <a:fillRect/>
          </a:stretch>
        </p:blipFill>
        <p:spPr bwMode="auto">
          <a:xfrm>
            <a:off x="3643306" y="3143248"/>
            <a:ext cx="5072098" cy="342902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5720" y="285728"/>
            <a:ext cx="864399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175" algn="l" defTabSz="914400" rtl="0" eaLnBrk="1" fontAlgn="base" latinLnBrk="0" hangingPunct="1">
              <a:lnSpc>
                <a:spcPct val="100000"/>
              </a:lnSpc>
              <a:spcBef>
                <a:spcPct val="0"/>
              </a:spcBef>
              <a:spcAft>
                <a:spcPct val="0"/>
              </a:spcAft>
              <a:buClrTx/>
              <a:buSzTx/>
              <a:buFontTx/>
              <a:buNone/>
              <a:tabLst>
                <a:tab pos="1223963" algn="l"/>
              </a:tabLst>
            </a:pP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Rönesanstan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sonra Avrupa’da din alanında görülen yenilik ve değişmelere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reform</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denir.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3175" algn="l" defTabSz="914400" rtl="0" eaLnBrk="0" fontAlgn="base" latinLnBrk="0" hangingPunct="0">
              <a:lnSpc>
                <a:spcPct val="100000"/>
              </a:lnSpc>
              <a:spcBef>
                <a:spcPct val="0"/>
              </a:spcBef>
              <a:spcAft>
                <a:spcPct val="0"/>
              </a:spcAft>
              <a:buClrTx/>
              <a:buSzTx/>
              <a:buFontTx/>
              <a:buChar char="•"/>
              <a:tabLst>
                <a:tab pos="1223963" algn="l"/>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Rönesans ve reformun ardından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Avrupa’da</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tamamen aklın ve bilimin egemen olduğu</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ve 16.</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yy’de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Avrupa’da bilim, sanat, edebiyat, fen gibi her türlü alanda meydana gelen yenilik ve ilerlemelere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Rönesans</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denir.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66" name="Picture 2" descr="Reform (tarih) - Wikiwand"/>
          <p:cNvPicPr>
            <a:picLocks noChangeAspect="1" noChangeArrowheads="1"/>
          </p:cNvPicPr>
          <p:nvPr/>
        </p:nvPicPr>
        <p:blipFill>
          <a:blip r:embed="rId2" cstate="print"/>
          <a:srcRect/>
          <a:stretch>
            <a:fillRect/>
          </a:stretch>
        </p:blipFill>
        <p:spPr bwMode="auto">
          <a:xfrm>
            <a:off x="500034" y="3786190"/>
            <a:ext cx="2667000" cy="2824155"/>
          </a:xfrm>
          <a:prstGeom prst="rect">
            <a:avLst/>
          </a:prstGeom>
          <a:noFill/>
        </p:spPr>
      </p:pic>
      <p:pic>
        <p:nvPicPr>
          <p:cNvPr id="36868" name="Picture 4" descr="Rönesans Nedir? Ne Zaman Nerede Ortaya Çıkmıştır? | Bilgi Birikimi"/>
          <p:cNvPicPr>
            <a:picLocks noChangeAspect="1" noChangeArrowheads="1"/>
          </p:cNvPicPr>
          <p:nvPr/>
        </p:nvPicPr>
        <p:blipFill>
          <a:blip r:embed="rId3" cstate="print"/>
          <a:srcRect/>
          <a:stretch>
            <a:fillRect/>
          </a:stretch>
        </p:blipFill>
        <p:spPr bwMode="auto">
          <a:xfrm>
            <a:off x="3500430" y="3714752"/>
            <a:ext cx="5486400" cy="2971795"/>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142852"/>
            <a:ext cx="8643998" cy="3046988"/>
          </a:xfrm>
          <a:prstGeom prst="rect">
            <a:avLst/>
          </a:prstGeom>
        </p:spPr>
        <p:txBody>
          <a:bodyPr wrap="square">
            <a:spAutoFit/>
          </a:bodyPr>
          <a:lstStyle/>
          <a:p>
            <a:pPr lvl="0" eaLnBrk="0" fontAlgn="base" hangingPunct="0">
              <a:spcBef>
                <a:spcPct val="0"/>
              </a:spcBef>
              <a:spcAft>
                <a:spcPct val="0"/>
              </a:spcAf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Osmanlıcılık</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 içindeki farklı milletlere bazı haklar verilerek halk, bir arada tutulmaya çalışıldı.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Hepimiz biriz ve Osmanlı Devleti’nin halkıyız düşüncesi bütün milletlere anlatılmaya çalışıldı.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530" name="Picture 2" descr="OSMANLI DEVLETİ'Nİ KURTARMAYA YÖNELİK FİKİR AKIMLARI - ppt video online  indir"/>
          <p:cNvPicPr>
            <a:picLocks noChangeAspect="1" noChangeArrowheads="1"/>
          </p:cNvPicPr>
          <p:nvPr/>
        </p:nvPicPr>
        <p:blipFill>
          <a:blip r:embed="rId2" cstate="print"/>
          <a:srcRect/>
          <a:stretch>
            <a:fillRect/>
          </a:stretch>
        </p:blipFill>
        <p:spPr bwMode="auto">
          <a:xfrm>
            <a:off x="2000232" y="2643182"/>
            <a:ext cx="6429420" cy="407196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357166"/>
            <a:ext cx="8715436" cy="3539430"/>
          </a:xfrm>
          <a:prstGeom prst="rect">
            <a:avLst/>
          </a:prstGeom>
        </p:spPr>
        <p:txBody>
          <a:bodyPr wrap="square">
            <a:spAutoFit/>
          </a:bodyPr>
          <a:lstStyle/>
          <a:p>
            <a:pPr eaLnBrk="0" fontAlgn="base" hangingPunct="0">
              <a:spcBef>
                <a:spcPct val="0"/>
              </a:spcBef>
              <a:spcAft>
                <a:spcPct val="0"/>
              </a:spcAf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İslamcılık</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 Devleti içindeki İslam dinine inananlar bir arada tutulmaya çalışıldı. Ancak 1. Dünya</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savaşında Araplar, İngilizlerin yanında yer alınca bu fikir de başarılı olamadı. Bunlardan hiçbiri başarıya ulaşmayınca</a:t>
            </a:r>
            <a:r>
              <a:rPr lang="tr-TR" sz="3200" dirty="0" smtClean="0">
                <a:latin typeface="Arial" pitchFamily="34" charset="0"/>
                <a:ea typeface="Times New Roman" pitchFamily="18" charset="0"/>
                <a:cs typeface="Arial" pitchFamily="34" charset="0"/>
              </a:rPr>
              <a:t>; son olarak; </a:t>
            </a:r>
          </a:p>
          <a:p>
            <a:pPr lvl="0"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506" name="Picture 2" descr="OSMANLI DEVLETİ'Nİ KURTARMAYA YÖNELİK FİKİR AKIMLARI - ppt video online  indir"/>
          <p:cNvPicPr>
            <a:picLocks noChangeAspect="1" noChangeArrowheads="1"/>
          </p:cNvPicPr>
          <p:nvPr/>
        </p:nvPicPr>
        <p:blipFill>
          <a:blip r:embed="rId2" cstate="print"/>
          <a:srcRect/>
          <a:stretch>
            <a:fillRect/>
          </a:stretch>
        </p:blipFill>
        <p:spPr bwMode="auto">
          <a:xfrm>
            <a:off x="1643042" y="2928934"/>
            <a:ext cx="7215238" cy="364333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357166"/>
            <a:ext cx="8643998" cy="1569660"/>
          </a:xfrm>
          <a:prstGeom prst="rect">
            <a:avLst/>
          </a:prstGeom>
        </p:spPr>
        <p:txBody>
          <a:bodyPr wrap="square">
            <a:spAutoFit/>
          </a:bodyPr>
          <a:lstStyle/>
          <a:p>
            <a:pPr lvl="0" eaLnBrk="0" fontAlgn="base" hangingPunct="0">
              <a:spcBef>
                <a:spcPct val="0"/>
              </a:spcBef>
              <a:spcAft>
                <a:spcPct val="0"/>
              </a:spcAf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Türkçülük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fikri uygulamaya konuldu ve Osmanlı’yı kuran Türk milletinden devletine sahip çıkması</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istenmiştir.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482" name="Picture 2" descr="OSMANLI DEVLETİ'Nİ KURTARMAYA YÖNELİK FİKİR AKIMLARI - ppt video online  indir"/>
          <p:cNvPicPr>
            <a:picLocks noChangeAspect="1" noChangeArrowheads="1"/>
          </p:cNvPicPr>
          <p:nvPr/>
        </p:nvPicPr>
        <p:blipFill>
          <a:blip r:embed="rId2" cstate="print"/>
          <a:srcRect/>
          <a:stretch>
            <a:fillRect/>
          </a:stretch>
        </p:blipFill>
        <p:spPr bwMode="auto">
          <a:xfrm>
            <a:off x="214282" y="2143116"/>
            <a:ext cx="8715436" cy="4429109"/>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14282" y="285728"/>
            <a:ext cx="87154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M.Kemal’in</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okuduğu okullar:</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-Mahalle Mektebi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-Şemsi Efendi İlkokulu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-Selanik Mülkiye Rüştiyesi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-Selanik Askeri Rüştiyesi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-Manastır Askeri İdadisi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-Harp Okulu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-Harp Akademisi  =&gt; 1905’te Kurmay Yüzbaşı olarak orduya katıldı.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74" name="Rectangle 2"/>
          <p:cNvSpPr>
            <a:spLocks noChangeArrowheads="1"/>
          </p:cNvSpPr>
          <p:nvPr/>
        </p:nvSpPr>
        <p:spPr bwMode="auto">
          <a:xfrm>
            <a:off x="214282" y="5429264"/>
            <a:ext cx="864399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İnkılap: Yenilik</a:t>
            </a:r>
            <a:r>
              <a:rPr lang="tr-TR" b="1" dirty="0">
                <a:solidFill>
                  <a:srgbClr val="00B050"/>
                </a:solidFill>
                <a:latin typeface="Arial" pitchFamily="34" charset="0"/>
                <a:ea typeface="Times New Roman" pitchFamily="18" charset="0"/>
                <a:cs typeface="Arial" pitchFamily="34" charset="0"/>
              </a:rPr>
              <a:t>	 </a:t>
            </a:r>
            <a:r>
              <a:rPr lang="tr-TR" b="1" dirty="0" smtClean="0">
                <a:solidFill>
                  <a:srgbClr val="00B050"/>
                </a:solidFill>
                <a:latin typeface="Arial" pitchFamily="34" charset="0"/>
                <a:ea typeface="Times New Roman" pitchFamily="18" charset="0"/>
                <a:cs typeface="Arial" pitchFamily="34" charset="0"/>
              </a:rPr>
              <a:t>    </a:t>
            </a:r>
            <a:r>
              <a:rPr kumimoji="0" lang="tr-TR"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Rüştiye: Ortaokul</a:t>
            </a:r>
            <a:r>
              <a:rPr lang="tr-TR" b="1" dirty="0">
                <a:solidFill>
                  <a:srgbClr val="00B050"/>
                </a:solidFill>
                <a:latin typeface="Arial" pitchFamily="34" charset="0"/>
                <a:ea typeface="Times New Roman" pitchFamily="18" charset="0"/>
                <a:cs typeface="Arial" pitchFamily="34" charset="0"/>
              </a:rPr>
              <a:t>	</a:t>
            </a:r>
            <a:r>
              <a:rPr lang="tr-TR" b="1" dirty="0" smtClean="0">
                <a:solidFill>
                  <a:srgbClr val="00B050"/>
                </a:solidFill>
                <a:latin typeface="Arial" pitchFamily="34" charset="0"/>
                <a:ea typeface="Times New Roman" pitchFamily="18" charset="0"/>
                <a:cs typeface="Arial" pitchFamily="34" charset="0"/>
              </a:rPr>
              <a:t>     </a:t>
            </a:r>
            <a:r>
              <a:rPr kumimoji="0" lang="tr-TR"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İdadi: Lise</a:t>
            </a:r>
            <a:endParaRPr kumimoji="0" lang="tr-TR" b="1" i="0" u="none" strike="noStrike" cap="none" normalizeH="0" baseline="0" dirty="0" smtClean="0">
              <a:ln>
                <a:noFill/>
              </a:ln>
              <a:solidFill>
                <a:srgbClr val="00B050"/>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Atatürk'ün okuduğu okullar | Okul, Öğretmen klasörü, Eğitim"/>
          <p:cNvPicPr>
            <a:picLocks noChangeAspect="1" noChangeArrowheads="1"/>
          </p:cNvPicPr>
          <p:nvPr/>
        </p:nvPicPr>
        <p:blipFill>
          <a:blip r:embed="rId2" cstate="print"/>
          <a:srcRect/>
          <a:stretch>
            <a:fillRect/>
          </a:stretch>
        </p:blipFill>
        <p:spPr bwMode="auto">
          <a:xfrm>
            <a:off x="642910" y="357166"/>
            <a:ext cx="7929618" cy="607223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14282" y="214290"/>
            <a:ext cx="87154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Mustafa Kemal'in Fikir Hayatını Etkileyen Olaylar ve Kişiler</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Selanik Askeri Rüştiyesi’nde Mustafa’nın derste gösterdiği başarılardan etkilenen Matematik öğretmeni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Yüzbaşı Mustafa Bey Ona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Kemal adını</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verdi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Mustafa Kemal'in matematiğe olan ilgisi hayatının sonraki dönemlerinde de devam etti. Yazmış olduğu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"geometri"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kitabi bu ilginin en güzel örneğidir.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434" name="Picture 2" descr="MUSTAFA KEMAL ATATÜRK'ÜN HAYATI HAZIRLAYAN: MURAT ÖZDEMİR HAKİMİYET  İLKOKULU 3/B SINIF ÖĞRETMENİ. - ppt indir"/>
          <p:cNvPicPr>
            <a:picLocks noChangeAspect="1" noChangeArrowheads="1"/>
          </p:cNvPicPr>
          <p:nvPr/>
        </p:nvPicPr>
        <p:blipFill>
          <a:blip r:embed="rId2" cstate="print"/>
          <a:srcRect/>
          <a:stretch>
            <a:fillRect/>
          </a:stretch>
        </p:blipFill>
        <p:spPr bwMode="auto">
          <a:xfrm>
            <a:off x="4143372" y="4214818"/>
            <a:ext cx="4572032" cy="235740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285729"/>
            <a:ext cx="8643998" cy="6001643"/>
          </a:xfrm>
          <a:prstGeom prst="rect">
            <a:avLst/>
          </a:prstGeom>
        </p:spPr>
        <p:txBody>
          <a:bodyPr wrap="square">
            <a:spAutoFit/>
          </a:bodyPr>
          <a:lstStyle/>
          <a:p>
            <a:pPr lvl="0" algn="just" eaLnBrk="0" fontAlgn="base" hangingPunct="0">
              <a:spcBef>
                <a:spcPct val="0"/>
              </a:spcBef>
              <a:spcAft>
                <a:spcPct val="0"/>
              </a:spcAf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Manastır Askeri İdadisi’nde okurken sınıf arkadaşı Ömer Naci sayesinde edebiyata ve hitabete ilgi duydu. </a:t>
            </a:r>
            <a:r>
              <a:rPr kumimoji="0" lang="tr-TR" sz="3200" b="0" i="0" u="none" strike="noStrike" cap="none" normalizeH="0" baseline="0" dirty="0" smtClean="0">
                <a:ln>
                  <a:noFill/>
                </a:ln>
                <a:solidFill>
                  <a:srgbClr val="92D050"/>
                </a:solidFill>
                <a:effectLst/>
                <a:latin typeface="Arial" pitchFamily="34" charset="0"/>
                <a:ea typeface="Times New Roman" pitchFamily="18" charset="0"/>
                <a:cs typeface="Arial" pitchFamily="34" charset="0"/>
              </a:rPr>
              <a:t>Fransızca özel dersleri aldı</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Tarih öğretmeni Kolağası Tevfik Bey’in tarih bilgisi onda tarih bilinci uyandırmıştır. İdadide başlayan bu tarih sevgisi hayatının sonuna kadar artarak devam etmiştir</a:t>
            </a:r>
            <a:r>
              <a:rPr kumimoji="0" lang="tr-TR" sz="3200" b="0"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Namık Kemal, Ziya Gökalp, Mehmet Emin Yurdakul, gibi yazarları okuyarak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milliyetçilik</a:t>
            </a:r>
            <a:r>
              <a:rPr kumimoji="0" lang="tr-TR" sz="3200" b="0"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fikri gelişmiştir.</a:t>
            </a:r>
            <a:endParaRPr kumimoji="0" lang="tr-TR" sz="3200" b="0" i="0" u="none" strike="noStrike" cap="none" normalizeH="0" baseline="0" dirty="0" smtClean="0">
              <a:ln>
                <a:noFill/>
              </a:ln>
              <a:solidFill>
                <a:srgbClr val="00B0F0"/>
              </a:solidFill>
              <a:effectLst/>
              <a:latin typeface="Arial" pitchFamily="34" charset="0"/>
              <a:cs typeface="Arial" pitchFamily="34" charset="0"/>
            </a:endParaRPr>
          </a:p>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Harp Akademisinde okurken derslerinin yanı sıra, ülkenin içinde bulunduğu siyasi durum ve sorunları ile yakından ilgilendi.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14282" y="214290"/>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Kemal’in, Fransız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İhtilali’ni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hazırlayan düşünürler arasında en çok yararlandığı kişi </a:t>
            </a:r>
            <a:r>
              <a:rPr kumimoji="0" lang="tr-TR" sz="3200" b="0" i="0" u="none" strike="noStrike" cap="none" normalizeH="0" baseline="0" dirty="0" smtClean="0">
                <a:ln>
                  <a:noFill/>
                </a:ln>
                <a:solidFill>
                  <a:srgbClr val="92D050"/>
                </a:solidFill>
                <a:effectLst/>
                <a:latin typeface="Arial" pitchFamily="34" charset="0"/>
                <a:ea typeface="Times New Roman" pitchFamily="18" charset="0"/>
                <a:cs typeface="Arial" pitchFamily="34" charset="0"/>
              </a:rPr>
              <a:t>J.J.Rousseau’</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Russo</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Bütün eserlerini incelediği bu Fransız düşünürünün özgürlükçü ve cumhuriyetçi fikirleri Mustafa Kemal için önemliydi. Onun cumhuriyet yönetimi ile ilgili düşüncelerini İslam ve Türk toplum geleneği ve devlet anlayışı ile bağdaşabilir bulmuştu. Rousseau derecesinde etkili olmasa da </a:t>
            </a:r>
            <a:r>
              <a:rPr kumimoji="0" lang="tr-TR" sz="3200" b="0" i="0" u="none" strike="noStrike" cap="none" normalizeH="0" baseline="0" dirty="0" err="1" smtClean="0">
                <a:ln>
                  <a:noFill/>
                </a:ln>
                <a:solidFill>
                  <a:srgbClr val="92D050"/>
                </a:solidFill>
                <a:effectLst/>
                <a:latin typeface="Arial" pitchFamily="34" charset="0"/>
                <a:ea typeface="Times New Roman" pitchFamily="18" charset="0"/>
                <a:cs typeface="Arial" pitchFamily="34" charset="0"/>
              </a:rPr>
              <a:t>Montes</a:t>
            </a:r>
            <a:r>
              <a:rPr kumimoji="0" lang="tr-TR" sz="3200" b="0" i="0" u="none" strike="noStrike" cap="none" normalizeH="0" baseline="0" dirty="0" err="1" smtClean="0">
                <a:ln>
                  <a:noFill/>
                </a:ln>
                <a:solidFill>
                  <a:srgbClr val="92D050"/>
                </a:solidFill>
                <a:effectLst/>
                <a:latin typeface="Arial" pitchFamily="34" charset="0"/>
                <a:ea typeface="Calibri" pitchFamily="34" charset="0"/>
                <a:cs typeface="Arial" pitchFamily="34" charset="0"/>
              </a:rPr>
              <a:t>q</a:t>
            </a:r>
            <a:r>
              <a:rPr kumimoji="0" lang="tr-TR" sz="3200" b="0" i="0" u="none" strike="noStrike" cap="none" normalizeH="0" baseline="0" dirty="0" err="1" smtClean="0">
                <a:ln>
                  <a:noFill/>
                </a:ln>
                <a:solidFill>
                  <a:srgbClr val="92D050"/>
                </a:solidFill>
                <a:effectLst/>
                <a:latin typeface="Arial" pitchFamily="34" charset="0"/>
                <a:ea typeface="Times New Roman" pitchFamily="18" charset="0"/>
                <a:cs typeface="Arial" pitchFamily="34" charset="0"/>
              </a:rPr>
              <a:t>ieu’nun</a:t>
            </a:r>
            <a:r>
              <a:rPr kumimoji="0" lang="tr-TR" sz="3200" b="0" i="0" u="none" strike="noStrike" cap="none" normalizeH="0" baseline="0" dirty="0" smtClean="0">
                <a:ln>
                  <a:noFill/>
                </a:ln>
                <a:solidFill>
                  <a:srgbClr val="92D050"/>
                </a:solidFill>
                <a:effectLst/>
                <a:latin typeface="Arial" pitchFamily="34" charset="0"/>
                <a:ea typeface="Times New Roman" pitchFamily="18" charset="0"/>
                <a:cs typeface="Arial" pitchFamily="34" charset="0"/>
              </a:rPr>
              <a:t> (</a:t>
            </a:r>
            <a:r>
              <a:rPr kumimoji="0" lang="tr-TR" sz="3200" b="0" i="0" u="none" strike="noStrike" cap="none" normalizeH="0" baseline="0" dirty="0" err="1" smtClean="0">
                <a:ln>
                  <a:noFill/>
                </a:ln>
                <a:solidFill>
                  <a:srgbClr val="92D050"/>
                </a:solidFill>
                <a:effectLst/>
                <a:latin typeface="Arial" pitchFamily="34" charset="0"/>
                <a:ea typeface="Times New Roman" pitchFamily="18" charset="0"/>
                <a:cs typeface="Arial" pitchFamily="34" charset="0"/>
              </a:rPr>
              <a:t>Montesku</a:t>
            </a:r>
            <a:r>
              <a:rPr kumimoji="0" lang="tr-TR" sz="3200" b="0" i="0" u="none" strike="noStrike" cap="none" normalizeH="0" baseline="0" dirty="0" smtClean="0">
                <a:ln>
                  <a:noFill/>
                </a:ln>
                <a:solidFill>
                  <a:srgbClr val="92D05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“Kanunların Ruhu” eserini ayrıntılı olarak incelemiş ve yararlanmıştır.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428604"/>
            <a:ext cx="8501122" cy="3539430"/>
          </a:xfrm>
          <a:prstGeom prst="rect">
            <a:avLst/>
          </a:prstGeom>
        </p:spPr>
        <p:txBody>
          <a:bodyPr wrap="square">
            <a:spAutoFit/>
          </a:bodyPr>
          <a:lstStyle/>
          <a:p>
            <a:pPr lvl="0" algn="just" fontAlgn="base">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 eserin cumhuriyetin bir “erdem re</a:t>
            </a:r>
            <a:r>
              <a:rPr kumimoji="0" lang="tr-TR"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j</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imi” olduğunu anlatan bölümleri üzerinde özellikle durmuştur.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 Fransız düşünürleri dışında Amerika Birleşik Devletleri’nin ilk başkanlarından George </a:t>
            </a:r>
            <a:r>
              <a:rPr kumimoji="0" lang="tr-TR"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W</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ashington ve Abraham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Lincoln’den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esinlenmiştir.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214282" y="285728"/>
            <a:ext cx="878687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762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Atatürk’ün yaşadığı </a:t>
            </a:r>
            <a:r>
              <a:rPr kumimoji="0" lang="tr-TR"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Selanik</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çok uluslu yapısı sayesinde zengin bir kültürel ortamının olması, ticari bir kent olması, deniz ve demir yolu ulaşımı sayesinde pek çok yerle bağlantısının olması ve bu sayede kültürel etkileşime son derece açık olması, </a:t>
            </a:r>
            <a:r>
              <a:rPr kumimoji="0" lang="tr-TR" sz="3200" b="0"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Manastır</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da idadide (lisede) okurken Türk tarihi ile siyasi ve askeri konulara eğilmesi, çeşitli aydınlar ve yazarlara ait eserler okuması, </a:t>
            </a:r>
            <a:r>
              <a:rPr kumimoji="0" lang="tr-TR" sz="3200" b="0"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Sofya ve İstanbul</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 kültürel ortamı ve önemli bir merkez olması, O’nun gelişimine büyük katkı sağlamıştır.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428604"/>
            <a:ext cx="8572560" cy="3539430"/>
          </a:xfrm>
          <a:prstGeom prst="rect">
            <a:avLst/>
          </a:prstGeom>
        </p:spPr>
        <p:txBody>
          <a:bodyPr wrap="square">
            <a:spAutoFit/>
          </a:bodyPr>
          <a:lstStyle/>
          <a:p>
            <a:pPr lvl="0" indent="3175" eaLnBrk="0" fontAlgn="base" hangingPunct="0">
              <a:spcBef>
                <a:spcPct val="0"/>
              </a:spcBef>
              <a:spcAft>
                <a:spcPct val="0"/>
              </a:spcAft>
              <a:tabLst>
                <a:tab pos="1223963" algn="l"/>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Buluşların, yeniliklerin hız kazandığı ve doğu ülkelerinin bilim, sanat, fen, teknoloji gibi alanlarda geçildiği </a:t>
            </a:r>
            <a:r>
              <a:rPr kumimoji="0" lang="tr-TR" sz="3200"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Aydınlanma çağı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yaşanmıştır. Osmanlı Devleti, Rönesans</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ve reform</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hareketleriyle ilerleme kaydeden Avrupa ülkelerindeki gelişmeleri örnek almamış, kendi  gücünü yeterli görmüştür.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2" name="Picture 2" descr="Aydınlanma Çağı (Felsefesi) Nedir? Önde Gelen Temsilcileri Kimlerdir? – Nkfu"/>
          <p:cNvPicPr>
            <a:picLocks noChangeAspect="1" noChangeArrowheads="1"/>
          </p:cNvPicPr>
          <p:nvPr/>
        </p:nvPicPr>
        <p:blipFill>
          <a:blip r:embed="rId2" cstate="print"/>
          <a:srcRect/>
          <a:stretch>
            <a:fillRect/>
          </a:stretch>
        </p:blipFill>
        <p:spPr bwMode="auto">
          <a:xfrm>
            <a:off x="1142976" y="3929066"/>
            <a:ext cx="6686550" cy="2728901"/>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500042"/>
            <a:ext cx="8572560" cy="2062103"/>
          </a:xfrm>
          <a:prstGeom prst="rect">
            <a:avLst/>
          </a:prstGeom>
        </p:spPr>
        <p:txBody>
          <a:bodyPr wrap="square">
            <a:spAutoFit/>
          </a:bodyPr>
          <a:lstStyle/>
          <a:p>
            <a:pPr lvl="0" indent="76200" algn="just" fontAlgn="base">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Selanik, Manastır ve İstanbul’da çocukluk, gençlik ve öğrenim hayatını geçiren Mustafa Kemal, Kurtuluş Savaşı başlayıncaya kadar Ankara’ya hiç gelmemiştir.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14" name="Picture 2" descr="Atatürk'ün Çocukluk Yılları – Nkfu"/>
          <p:cNvPicPr>
            <a:picLocks noChangeAspect="1" noChangeArrowheads="1"/>
          </p:cNvPicPr>
          <p:nvPr/>
        </p:nvPicPr>
        <p:blipFill>
          <a:blip r:embed="rId2" cstate="print"/>
          <a:srcRect/>
          <a:stretch>
            <a:fillRect/>
          </a:stretch>
        </p:blipFill>
        <p:spPr bwMode="auto">
          <a:xfrm>
            <a:off x="785786" y="2786058"/>
            <a:ext cx="7786742" cy="3786214"/>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85720" y="285728"/>
            <a:ext cx="850112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 Balkan Savaşları sonrasında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1913'te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Sofya</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Askeri Ataşeliği’ne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atanmıştır. O günlerde Sofya'da sosyal hayat çok canlıydı. Üst düzey yetkililerin katıldığı danslı, yemekli toplantılarda Mustafa Kemal,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Avrupa</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devletlerinin temsilcileriyle doğrudan görüşme ve fikirlerini paylaşma imkânı buldu</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Kemal'in İstanbul’da bulunduğu Beyoğlu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Pera</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 Galata civarı, şehrin Batı’ya açılan yüzüydü.</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Avrupa elçiliklerinin yoğun olduğu bir semtti. Sosyal ve kültürel yönden hareketli bir semttir.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214282" y="142852"/>
            <a:ext cx="871543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88900" algn="l"/>
              </a:tabLst>
            </a:pP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M.Kemal’in</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Askerlik Hayatı</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88900" algn="l"/>
              </a:tabLst>
            </a:pPr>
            <a:r>
              <a:rPr kumimoji="0" lang="tr-TR" sz="3200" b="1" i="0" u="none" strike="noStrike" cap="none" normalizeH="0" baseline="0" dirty="0" err="1" smtClean="0">
                <a:ln>
                  <a:noFill/>
                </a:ln>
                <a:solidFill>
                  <a:srgbClr val="00B0F0"/>
                </a:solidFill>
                <a:effectLst/>
                <a:latin typeface="Arial" pitchFamily="34" charset="0"/>
                <a:ea typeface="Times New Roman" pitchFamily="18" charset="0"/>
                <a:cs typeface="Arial" pitchFamily="34" charset="0"/>
              </a:rPr>
              <a:t>M.Kemal’in</a:t>
            </a:r>
            <a:r>
              <a:rPr kumimoji="0" lang="tr-TR" sz="32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ilk görev yeri Şam</a:t>
            </a:r>
            <a:r>
              <a:rPr kumimoji="0" lang="tr-TR" sz="3200" b="0"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’dır.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Burada Vatan ve Hürriyet Cemiyeti’nin kurulmasına katkıda bulundu.</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Askerlik görevi devam ederken siyasi fikirlerini de insanlarla paylaştı. Daha sonra Manastır’da ve Selanik’te görev yaptı. Selanik’te İttihat ve Terakki Cemiyeti’nin çalışmalarına katıldı. Mustafa Kemal, İstanbul’da meşrutiyeti istemeyenlerin çıkardığı isyanı Selanik’ten bastırmaya gelen Hareket ordusunda bir subaydı.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Kemal tarihte ilk olarak 31 Mart Vakası olarak adlandırılan bu olayla karşımıza çıkar</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14282" y="142852"/>
            <a:ext cx="864399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Kemal’in askerlikle ilgili yeteneklerini gösterdiği olaylardan biri de 1910’da Fransa’da gerçekleşen </a:t>
            </a: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Picardie</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Pikardi</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Manevraları</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’dır. İngiliz ve Fransız birliklerinin düzenlediği bu manevralara Osmanlı</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ordusunu temsilen katılmış, bilgisiyle yabancı subayların dikkatini çekmişti.</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4000" b="0" i="0" u="none" strike="noStrike" cap="none" normalizeH="0" baseline="0" dirty="0" err="1" smtClean="0">
                <a:ln>
                  <a:noFill/>
                </a:ln>
                <a:solidFill>
                  <a:schemeClr val="tx1">
                    <a:lumMod val="75000"/>
                    <a:lumOff val="25000"/>
                  </a:schemeClr>
                </a:solidFill>
                <a:effectLst/>
                <a:latin typeface="Arial" pitchFamily="34" charset="0"/>
                <a:ea typeface="Times New Roman" pitchFamily="18" charset="0"/>
                <a:cs typeface="Arial" pitchFamily="34" charset="0"/>
              </a:rPr>
              <a:t>M.Kemal’in</a:t>
            </a:r>
            <a:r>
              <a:rPr kumimoji="0" lang="tr-TR" sz="4000" b="0" i="0" u="none" strike="noStrike" cap="none" normalizeH="0" baseline="0" dirty="0" smtClean="0">
                <a:ln>
                  <a:noFill/>
                </a:ln>
                <a:solidFill>
                  <a:schemeClr val="tx1">
                    <a:lumMod val="75000"/>
                    <a:lumOff val="25000"/>
                  </a:schemeClr>
                </a:solidFill>
                <a:effectLst/>
                <a:latin typeface="Arial" pitchFamily="34" charset="0"/>
                <a:ea typeface="Times New Roman" pitchFamily="18" charset="0"/>
                <a:cs typeface="Arial" pitchFamily="34" charset="0"/>
              </a:rPr>
              <a:t> </a:t>
            </a:r>
            <a:r>
              <a:rPr kumimoji="0" lang="tr-TR" sz="40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ilk askeri başarısı Trablusgarp Savaşı</a:t>
            </a:r>
            <a:r>
              <a:rPr kumimoji="0" lang="tr-TR" sz="4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r>
              <a:rPr kumimoji="0" lang="tr-TR" sz="4000" b="0" i="0" u="none" strike="noStrike" cap="none" normalizeH="0" baseline="0" dirty="0" smtClean="0">
                <a:ln>
                  <a:noFill/>
                </a:ln>
                <a:solidFill>
                  <a:schemeClr val="tx1">
                    <a:lumMod val="75000"/>
                    <a:lumOff val="25000"/>
                  </a:schemeClr>
                </a:solidFill>
                <a:effectLst/>
                <a:latin typeface="Arial" pitchFamily="34" charset="0"/>
                <a:ea typeface="Times New Roman" pitchFamily="18" charset="0"/>
                <a:cs typeface="Arial" pitchFamily="34" charset="0"/>
              </a:rPr>
              <a:t>dır</a:t>
            </a:r>
            <a:r>
              <a:rPr kumimoji="0" lang="tr-TR" sz="4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endParaRPr kumimoji="0" lang="tr-TR" sz="40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OSMANLI İMP.LUGU GİRİT ve İTALYA TRABLUSGARP SAVAŞI V | kafkasyildizi  (MEHMET ÇAĞAR )"/>
          <p:cNvPicPr>
            <a:picLocks noChangeAspect="1" noChangeArrowheads="1"/>
          </p:cNvPicPr>
          <p:nvPr/>
        </p:nvPicPr>
        <p:blipFill>
          <a:blip r:embed="rId2" cstate="print"/>
          <a:srcRect/>
          <a:stretch>
            <a:fillRect/>
          </a:stretch>
        </p:blipFill>
        <p:spPr bwMode="auto">
          <a:xfrm>
            <a:off x="285720" y="285728"/>
            <a:ext cx="5072098" cy="6357982"/>
          </a:xfrm>
          <a:prstGeom prst="rect">
            <a:avLst/>
          </a:prstGeom>
          <a:noFill/>
        </p:spPr>
      </p:pic>
      <p:pic>
        <p:nvPicPr>
          <p:cNvPr id="56324" name="Picture 4" descr="Trablusgarp Nerededir? » Bilgiustam"/>
          <p:cNvPicPr>
            <a:picLocks noChangeAspect="1" noChangeArrowheads="1"/>
          </p:cNvPicPr>
          <p:nvPr/>
        </p:nvPicPr>
        <p:blipFill>
          <a:blip r:embed="rId3" cstate="print"/>
          <a:srcRect/>
          <a:stretch>
            <a:fillRect/>
          </a:stretch>
        </p:blipFill>
        <p:spPr bwMode="auto">
          <a:xfrm>
            <a:off x="5357818" y="285728"/>
            <a:ext cx="3629029" cy="6296052"/>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0" y="214290"/>
            <a:ext cx="900115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762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1.Dünya Savaşı öncesi İtalya’nın Trablusgarp’a saldırması üzerine Mustafa Kemal Trablusgarp’a giderek halkla birlikte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İtalyanlar’a</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karşı mücadele etmiştir. Ancak Balkan Savaşları çıkınca İtalyanlarla </a:t>
            </a:r>
            <a:r>
              <a:rPr kumimoji="0" lang="tr-TR" sz="32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Uşi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anlaşması imzalandı ve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Kuzey</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Afrika’daki son toprağımız</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olan Trablusgarp elden çıktı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ayrıca Ege’deki On iki ada geçici olarak İtalyanlara bırakıldı. Balkan</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milletlerinin Ege adalarımıza saldıracağı endişesiyle bu adalar İtalyanlara bırakıldı. Bu durum Osmanlı’nın kendini koruyamayacak güçte olduğunu göstermektedir.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428604"/>
            <a:ext cx="8572560" cy="4370427"/>
          </a:xfrm>
          <a:prstGeom prst="rect">
            <a:avLst/>
          </a:prstGeom>
        </p:spPr>
        <p:txBody>
          <a:bodyPr wrap="square">
            <a:spAutoFit/>
          </a:bodyPr>
          <a:lstStyle/>
          <a:p>
            <a:pPr lvl="0" indent="76200" algn="just" fontAlgn="base">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 Balkan Savaşları’nda da görev almıştır.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 Kemal’in askerlik yeteneğinin ön plana çıktığı, dünyada ses getirdiği olay</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Dünya Savaşı’nın </a:t>
            </a:r>
            <a:r>
              <a:rPr kumimoji="0" lang="tr-TR" sz="5400" b="1"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Çanakkale</a:t>
            </a:r>
            <a:r>
              <a:rPr kumimoji="0" lang="tr-TR" sz="5400" b="0"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cephesinde gösterdiği başarılardır. Bu başarı sayesinde Türk milleti ona güvenmiş ve Kurtuluş Savaşı’nın lideri olmuştur.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4" name="Picture 2" descr="Çanakkale Savaşı (1915-1916) | Tarihi Olaylar"/>
          <p:cNvPicPr>
            <a:picLocks noChangeAspect="1" noChangeArrowheads="1"/>
          </p:cNvPicPr>
          <p:nvPr/>
        </p:nvPicPr>
        <p:blipFill>
          <a:blip r:embed="rId2" cstate="print"/>
          <a:srcRect/>
          <a:stretch>
            <a:fillRect/>
          </a:stretch>
        </p:blipFill>
        <p:spPr bwMode="auto">
          <a:xfrm>
            <a:off x="2285984" y="4357694"/>
            <a:ext cx="4452913" cy="231931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14282" y="357166"/>
            <a:ext cx="871543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1.Dünya Savaşı ’</a:t>
            </a:r>
            <a:r>
              <a:rPr kumimoji="0" lang="tr-TR" sz="3200" b="1" i="0" u="sng" strike="noStrike" cap="none" normalizeH="0" baseline="0" dirty="0" err="1" smtClean="0">
                <a:ln>
                  <a:noFill/>
                </a:ln>
                <a:solidFill>
                  <a:srgbClr val="FF0000"/>
                </a:solidFill>
                <a:effectLst/>
                <a:latin typeface="Arial" pitchFamily="34" charset="0"/>
                <a:ea typeface="Times New Roman" pitchFamily="18" charset="0"/>
                <a:cs typeface="Arial" pitchFamily="34" charset="0"/>
              </a:rPr>
              <a:t>nda</a:t>
            </a:r>
            <a:r>
              <a:rPr kumimoji="0" lang="tr-TR"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Mustafa Kemal’in Savaştığı Cepheler </a:t>
            </a:r>
          </a:p>
          <a:p>
            <a:pPr marL="0" marR="0" lvl="0" indent="0" algn="just" defTabSz="914400" rtl="0" eaLnBrk="1" fontAlgn="base" latinLnBrk="0" hangingPunct="1">
              <a:lnSpc>
                <a:spcPct val="100000"/>
              </a:lnSpc>
              <a:spcBef>
                <a:spcPct val="0"/>
              </a:spcBef>
              <a:spcAft>
                <a:spcPct val="0"/>
              </a:spcAft>
              <a:buClrTx/>
              <a:buSzTx/>
              <a:buFontTx/>
              <a:buNone/>
              <a:tabLst/>
            </a:pPr>
            <a:endParaRPr lang="tr-TR" sz="3200" b="1" u="sng"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ÇANAKKALE CEPHESİ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İngiliz ve Fransızlar, müttefikleri olan Rusya’ya boğazlar yoluyla yardım etmek istemeleri sebebiyle açılan Çanakkale Cephesi, Türk Ordusunun kesin zaferiyle sonuçlanmıştır. 18 Mart 1915’te Çanakkale Boğazını geçmeye kalkan İngiliz ve Fransız donanması ağır kayıplar verince Gelibolu Yarımadası’na asker çıkarmaya karar verdiler.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Çanakkale Cephesi"/>
          <p:cNvPicPr>
            <a:picLocks noChangeAspect="1" noChangeArrowheads="1"/>
          </p:cNvPicPr>
          <p:nvPr/>
        </p:nvPicPr>
        <p:blipFill>
          <a:blip r:embed="rId2" cstate="print"/>
          <a:srcRect/>
          <a:stretch>
            <a:fillRect/>
          </a:stretch>
        </p:blipFill>
        <p:spPr bwMode="auto">
          <a:xfrm>
            <a:off x="214282" y="142852"/>
            <a:ext cx="8572560" cy="642942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428604"/>
            <a:ext cx="8643998" cy="3539430"/>
          </a:xfrm>
          <a:prstGeom prst="rect">
            <a:avLst/>
          </a:prstGeom>
        </p:spPr>
        <p:txBody>
          <a:bodyPr wrap="square">
            <a:spAutoFit/>
          </a:bodyPr>
          <a:lstStyle/>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 cephede Türk ordularını yöneten Alman komutanların başarısız savunmalarından sonra aldığı önemli askerlik görevlerini en iyi şekilde yerine getiren Mustafa Kemal, düşmanın nereden çıkarma yapacağını önceden bilmiş, azimli ve korkusuz olduğunu, askerlik yeteneğini herkese göstermiştir.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6" name="Picture 2" descr="test çöz"/>
          <p:cNvPicPr>
            <a:picLocks noChangeAspect="1" noChangeArrowheads="1"/>
          </p:cNvPicPr>
          <p:nvPr/>
        </p:nvPicPr>
        <p:blipFill>
          <a:blip r:embed="rId2" cstate="print"/>
          <a:srcRect/>
          <a:stretch>
            <a:fillRect/>
          </a:stretch>
        </p:blipFill>
        <p:spPr bwMode="auto">
          <a:xfrm>
            <a:off x="2643174" y="3929066"/>
            <a:ext cx="5429288" cy="271462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4282" y="142852"/>
            <a:ext cx="878687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1800’lü yıllarda İngiltere’de buhar gücünün </a:t>
            </a:r>
            <a:r>
              <a:rPr kumimoji="0" lang="tr-TR" sz="2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makinalar</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da kullanılmasıyla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Sanayi</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İnkılabı</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başladı. Avrupa’da el tezgahları kapandı. Fabrikalarda ucuza çok miktarda mal üretimi yapıldı ve Avrupalılar zenginleşti.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Fabrikalara hammadde ihtiyacının karşılanması için Avrupa ülkeleri geri kalmış, zayıf ülkelerin mallarına göz diktiler ve Avrupa ülkeleri bu zayıf ülkelerin elindeki malları alarak onları</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sömürge</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durumuna getirdiler. Büyük devletlerin zayıf devletleri himaye etme yarışı yani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sömürgecilik yarışı</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başladı.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Matbaanın bulunması ile hak ve özgürlükler tüm dünyaya yayıldı.</a:t>
            </a:r>
            <a:endParaRPr kumimoji="0" lang="tr-TR" sz="2800" b="0" i="0" u="none" strike="noStrike" cap="none" normalizeH="0" baseline="0" dirty="0" smtClean="0">
              <a:ln>
                <a:noFill/>
              </a:ln>
              <a:solidFill>
                <a:srgbClr val="00B050"/>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14282" y="500042"/>
            <a:ext cx="8715436"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KAFKASYA CEPHESİ (DOĞU CEPHESİ)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Öncelikle Enver Paşa’nın Rusya’ya taarruzu ile başlayan Kafkas harekatı iklim koşullarının elverişsiz olması sebebiyle Osmanlı Devleti’nin başarısızlığıyla sonuçlanmış ve Rusya bazı bölgeleri Doğu Anadolu’da ele geçirmiştir. Atatürk’ün girişimleriyle doğuda Muş ve Bitlis Ruslardan geri alınmıştır.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2" name="Picture 2" descr="Kafkas cephesinin sebepleri ve sonuçları nelerdir? - Eğitim Haberleri"/>
          <p:cNvPicPr>
            <a:picLocks noChangeAspect="1" noChangeArrowheads="1"/>
          </p:cNvPicPr>
          <p:nvPr/>
        </p:nvPicPr>
        <p:blipFill>
          <a:blip r:embed="rId2" cstate="print"/>
          <a:srcRect/>
          <a:stretch>
            <a:fillRect/>
          </a:stretch>
        </p:blipFill>
        <p:spPr bwMode="auto">
          <a:xfrm>
            <a:off x="4929190" y="4071942"/>
            <a:ext cx="3905224" cy="2528866"/>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kafkas cephesi - uludağ sözlük"/>
          <p:cNvPicPr>
            <a:picLocks noChangeAspect="1" noChangeArrowheads="1"/>
          </p:cNvPicPr>
          <p:nvPr/>
        </p:nvPicPr>
        <p:blipFill>
          <a:blip r:embed="rId2" cstate="print"/>
          <a:srcRect/>
          <a:stretch>
            <a:fillRect/>
          </a:stretch>
        </p:blipFill>
        <p:spPr bwMode="auto">
          <a:xfrm>
            <a:off x="214283" y="285728"/>
            <a:ext cx="8501122" cy="6334129"/>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14282" y="214290"/>
            <a:ext cx="8715436"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SURİYE-FİLİSTİN CEPHESİ (SİNA-FİLİSTİN CEPHESİ)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İngilizlerin Suriye-Filistin bölgesindeki işgali bölgede bulunan 7. Ordu Komutanı Mustafa Kemal Atatürk tarafından durdurulmak istenmiştir.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8" name="Picture 2" descr="Suriye Cephesi - 8. Sınıf - 8. Sınıf - Konu Anlatımı | Vitamin"/>
          <p:cNvPicPr>
            <a:picLocks noChangeAspect="1" noChangeArrowheads="1"/>
          </p:cNvPicPr>
          <p:nvPr/>
        </p:nvPicPr>
        <p:blipFill>
          <a:blip r:embed="rId2" cstate="print"/>
          <a:srcRect/>
          <a:stretch>
            <a:fillRect/>
          </a:stretch>
        </p:blipFill>
        <p:spPr bwMode="auto">
          <a:xfrm>
            <a:off x="2428860" y="2714620"/>
            <a:ext cx="6381750" cy="3876676"/>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Kafkas,kanal,Irak,Hicaz-Yemen,Çanakkale,Suriye-Filistin cephelerinin  kronolik sırlamasi acil!! - Eodev.com"/>
          <p:cNvPicPr>
            <a:picLocks noChangeAspect="1" noChangeArrowheads="1"/>
          </p:cNvPicPr>
          <p:nvPr/>
        </p:nvPicPr>
        <p:blipFill>
          <a:blip r:embed="rId2" cstate="print"/>
          <a:srcRect/>
          <a:stretch>
            <a:fillRect/>
          </a:stretch>
        </p:blipFill>
        <p:spPr bwMode="auto">
          <a:xfrm>
            <a:off x="0" y="357166"/>
            <a:ext cx="8929718" cy="612931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214282" y="285728"/>
            <a:ext cx="864399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81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ATATÜRK’ÜN KİŞİSEL ÖZELLİKLERİ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381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Vatan ve milletine olan düşkünlüğü, İdealistliği, Hakikati Arama Gücü, Yaratıcı Zihniyeti, Sabır ve Disiplin Anlayışı, İleri Görüşlülüğü, İyi Kalpliliği, Teşkilatçılık, Açık Sözlülüğü, İnsan ve Millet Sevgisi, Yersiz Acıma Gücünü Kontrol, Mantıklılığı, Çok Cepheliliği, Eğitimciliği, Sanatseverliği, Yöneticiliği, Rehberliği, Gurura Yer Vermemesi, Ümitsizliğe Ver Vermemesi, Metotlu Çalışması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descr="Atatürk'ün kişisel özellikleri | Eğitim, Sınıf"/>
          <p:cNvPicPr>
            <a:picLocks noChangeAspect="1" noChangeArrowheads="1"/>
          </p:cNvPicPr>
          <p:nvPr/>
        </p:nvPicPr>
        <p:blipFill>
          <a:blip r:embed="rId2" cstate="print"/>
          <a:srcRect/>
          <a:stretch>
            <a:fillRect/>
          </a:stretch>
        </p:blipFill>
        <p:spPr bwMode="auto">
          <a:xfrm>
            <a:off x="214282" y="428604"/>
            <a:ext cx="8715436" cy="6143668"/>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357166"/>
            <a:ext cx="8286808" cy="4031873"/>
          </a:xfrm>
          <a:prstGeom prst="rect">
            <a:avLst/>
          </a:prstGeom>
        </p:spPr>
        <p:txBody>
          <a:bodyPr wrap="square">
            <a:spAutoFit/>
          </a:bodyPr>
          <a:lstStyle/>
          <a:p>
            <a:pPr lvl="0" indent="3810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Trablusgarp savaşı sırasında yerel halkı İtalyanlara karşı örgütleyip başarılar kazanması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M.Kemal’in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teşkilatçılık</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özelliğine örnektir.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indent="3810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Çanakkale savaşında düşmanın önceden nereden çıkarma yapacağını bilmesi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M.Kemal’in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ileri görüşlülüğü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ve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askeri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yeteneği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 örnektir.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descr="Atatürk 'ün kişisel özelliklerinden birini anlatan bir fotoğraf bulup  kutucuğa yapıştırınız. | Forum Sayfa Cevapları"/>
          <p:cNvPicPr>
            <a:picLocks noChangeAspect="1" noChangeArrowheads="1"/>
          </p:cNvPicPr>
          <p:nvPr/>
        </p:nvPicPr>
        <p:blipFill>
          <a:blip r:embed="rId2" cstate="print"/>
          <a:srcRect/>
          <a:stretch>
            <a:fillRect/>
          </a:stretch>
        </p:blipFill>
        <p:spPr bwMode="auto">
          <a:xfrm>
            <a:off x="4143372" y="3929066"/>
            <a:ext cx="4714908" cy="2571768"/>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736"/>
            <a:ext cx="3008313" cy="1071570"/>
          </a:xfrm>
        </p:spPr>
        <p:txBody>
          <a:bodyPr>
            <a:normAutofit/>
          </a:bodyPr>
          <a:lstStyle/>
          <a:p>
            <a:pPr algn="ctr"/>
            <a:r>
              <a:rPr lang="tr-TR" dirty="0" smtClean="0">
                <a:solidFill>
                  <a:srgbClr val="FF0000"/>
                </a:solidFill>
              </a:rPr>
              <a:t>    </a:t>
            </a:r>
            <a:endParaRPr lang="tr-TR" sz="2400" dirty="0">
              <a:solidFill>
                <a:srgbClr val="FF0000"/>
              </a:solidFill>
            </a:endParaRPr>
          </a:p>
        </p:txBody>
      </p:sp>
      <p:sp>
        <p:nvSpPr>
          <p:cNvPr id="4" name="3 Metin Yer Tutucusu"/>
          <p:cNvSpPr>
            <a:spLocks noGrp="1"/>
          </p:cNvSpPr>
          <p:nvPr>
            <p:ph type="body" sz="half" idx="2"/>
          </p:nvPr>
        </p:nvSpPr>
        <p:spPr>
          <a:xfrm>
            <a:off x="457200" y="3000372"/>
            <a:ext cx="3008313" cy="3125791"/>
          </a:xfrm>
        </p:spPr>
        <p:txBody>
          <a:bodyPr>
            <a:normAutofit/>
          </a:bodyPr>
          <a:lstStyle/>
          <a:p>
            <a:pPr algn="ctr"/>
            <a:endParaRPr lang="tr-TR" sz="3200" dirty="0">
              <a:solidFill>
                <a:srgbClr val="0070C0"/>
              </a:solidFill>
            </a:endParaRPr>
          </a:p>
        </p:txBody>
      </p:sp>
      <p:pic>
        <p:nvPicPr>
          <p:cNvPr id="1026" name="Picture 2" descr="D:\erol okutan\erol resimleri\4346_1154469777205_7964888_n.jpg"/>
          <p:cNvPicPr>
            <a:picLocks noGrp="1" noChangeAspect="1" noChangeArrowheads="1"/>
          </p:cNvPicPr>
          <p:nvPr>
            <p:ph idx="1"/>
          </p:nvPr>
        </p:nvPicPr>
        <p:blipFill>
          <a:blip r:embed="rId2" cstate="print"/>
          <a:srcRect/>
          <a:stretch>
            <a:fillRect/>
          </a:stretch>
        </p:blipFill>
        <p:spPr bwMode="auto">
          <a:xfrm>
            <a:off x="3714744" y="928670"/>
            <a:ext cx="4857784" cy="5286412"/>
          </a:xfrm>
          <a:prstGeom prst="rect">
            <a:avLst/>
          </a:prstGeom>
          <a:noFill/>
        </p:spPr>
      </p:pic>
      <p:pic>
        <p:nvPicPr>
          <p:cNvPr id="5" name="4 Resim" descr="Sınav Sitesi Logo.png">
            <a:hlinkClick r:id="rId3"/>
          </p:cNvPr>
          <p:cNvPicPr>
            <a:picLocks noChangeAspect="1"/>
          </p:cNvPicPr>
          <p:nvPr/>
        </p:nvPicPr>
        <p:blipFill>
          <a:blip r:embed="rId4"/>
          <a:stretch>
            <a:fillRect/>
          </a:stretch>
        </p:blipFill>
        <p:spPr>
          <a:xfrm>
            <a:off x="2571736" y="0"/>
            <a:ext cx="3912491" cy="76217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descr="Sanayi İnkılabının Nedenleri, Başlaması, Gelişimi ve Sonuçlar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1204" name="AutoShape 4" descr="Sanayi İnkılabının Nedenleri, Başlaması, Gelişimi ve Sonuçlar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1206" name="AutoShape 6" descr="Sanayi İnkılabının Nedenleri, Başlaması, Gelişimi ve Sonuçlar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1208" name="AutoShape 8" descr="Sanayi İnkılabının Nedenleri, Başlaması, Gelişimi ve Sonuçlar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1210" name="AutoShape 10" descr="https://tarihportali.net/wp-content/uploads/2018/06/Sanayi-%C4%B0nk%C4%B1lab%C4%B1-Nedir-min.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1212" name="AutoShape 12" descr="https://tarihportali.net/wp-content/uploads/2018/06/Sanayi-%C4%B0nk%C4%B1lab%C4%B1-Nedir-min.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51214" name="Picture 14" descr="Sanayi İnkılabı | Tarih ,Osmanlı Tarihi ,İnkılap Tarihi"/>
          <p:cNvPicPr>
            <a:picLocks noChangeAspect="1" noChangeArrowheads="1"/>
          </p:cNvPicPr>
          <p:nvPr/>
        </p:nvPicPr>
        <p:blipFill>
          <a:blip r:embed="rId2" cstate="print"/>
          <a:srcRect/>
          <a:stretch>
            <a:fillRect/>
          </a:stretch>
        </p:blipFill>
        <p:spPr bwMode="auto">
          <a:xfrm>
            <a:off x="357158" y="357166"/>
            <a:ext cx="4876800" cy="6143668"/>
          </a:xfrm>
          <a:prstGeom prst="rect">
            <a:avLst/>
          </a:prstGeom>
          <a:noFill/>
        </p:spPr>
      </p:pic>
      <p:pic>
        <p:nvPicPr>
          <p:cNvPr id="51216" name="Picture 16" descr="sömürgecilik faaliyeti – Derin Tarih"/>
          <p:cNvPicPr>
            <a:picLocks noChangeAspect="1" noChangeArrowheads="1"/>
          </p:cNvPicPr>
          <p:nvPr/>
        </p:nvPicPr>
        <p:blipFill>
          <a:blip r:embed="rId3" cstate="print"/>
          <a:srcRect/>
          <a:stretch>
            <a:fillRect/>
          </a:stretch>
        </p:blipFill>
        <p:spPr bwMode="auto">
          <a:xfrm>
            <a:off x="5214942" y="428604"/>
            <a:ext cx="3738562" cy="607221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214282" y="142852"/>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762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Avrupa’da aydınlanma felsefesiyle anayasal demokrasinin düşünce temelleri atılmıştır.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Montesqiue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Monteskiyö</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Rousseau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Russo</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J.Locke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Luk</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gibi düşünürler özgür düşünceyi savundular.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76200" algn="just"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1789 yılında Fransa’da çıkan Fransız </a:t>
            </a: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İhtilali</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ile halk, daha fazla hak ve hürriyet isteği ile krala karşı ayaklandı</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Fransız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İhtilali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sonunda </a:t>
            </a:r>
            <a:r>
              <a:rPr kumimoji="0" lang="tr-TR" sz="3200" b="0"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İnsan ve Yurttaş Hakları Bildirgesi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yayınlandı.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762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Bildiride </a:t>
            </a:r>
            <a:r>
              <a:rPr kumimoji="0" lang="tr-TR" sz="3200" b="0"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temel hak ve özgürlükler (adalet, özgürlük, mülk edinme, yaşama hakkı gibi) ve anayasal düzenlemeler yer almıştır.</a:t>
            </a:r>
            <a:endParaRPr kumimoji="0" lang="tr-TR" sz="3200" b="0" i="0"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14282" y="285728"/>
            <a:ext cx="871543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Fransız </a:t>
            </a: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ihtilalinden</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sonra  tüm  dünyaya  yayılan  milliyetçilik  akımı  Osmanlı’yı  olumsuz etkiledi.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İmparatorluklar ve krallıklar içindeki farklı milletler, kendi devletlerini kurma isteğiyle ayaklandılar.</a:t>
            </a:r>
            <a:endParaRPr kumimoji="0" lang="tr-TR" sz="3200" b="0" i="0" u="none" strike="noStrike" cap="none" normalizeH="0" baseline="0" dirty="0" smtClean="0">
              <a:ln>
                <a:noFill/>
              </a:ln>
              <a:solidFill>
                <a:srgbClr val="00B05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Osmanlı’ya bağlı olan Yunanlılar, Sırplar ve Bulgarlar başta olmak üzere Ermeniler ve Araplar Osmanlı’dan ayrılıp kendi devletlerini kurmak için ayaklandılar.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Fransız Devrimi (Kanlı İhtilal 1789-1799) | Tarihi Olaylar"/>
          <p:cNvPicPr>
            <a:picLocks noChangeAspect="1" noChangeArrowheads="1"/>
          </p:cNvPicPr>
          <p:nvPr/>
        </p:nvPicPr>
        <p:blipFill>
          <a:blip r:embed="rId2" cstate="print"/>
          <a:srcRect/>
          <a:stretch>
            <a:fillRect/>
          </a:stretch>
        </p:blipFill>
        <p:spPr bwMode="auto">
          <a:xfrm>
            <a:off x="428596" y="357166"/>
            <a:ext cx="8501122" cy="615794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474345"/>
            <a:ext cx="8643998" cy="5509200"/>
          </a:xfrm>
          <a:prstGeom prst="rect">
            <a:avLst/>
          </a:prstGeom>
        </p:spPr>
        <p:txBody>
          <a:bodyPr wrap="square">
            <a:spAutoFit/>
          </a:bodyPr>
          <a:lstStyle/>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 ayaklanmaları önlemek amacıyla Osmanlı Devleti birtakım yenilikler ve düzenlemeler yaptı. 1839 yılında yayımlanan </a:t>
            </a:r>
            <a:r>
              <a:rPr kumimoji="0" lang="tr-TR"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Tanzimat Fermanı</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ile vatandaşlara bazı haklar verildi.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Müslüman olan ve olmayan herkesin eşit olduğu vurgulandı. Can ve mal güvenliğinin sağlanacağı, vergilerin adil toplanacağı, mahkemelerin adaletli olacağı gibi kararlar halka duyuruldu. Bu yüzden Tanzimat Fermanı, Türk tarihinde demokratikleşmenin ilk adımı sayılır.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1650</Words>
  <PresentationFormat>Ekran Gösterisi (4:3)</PresentationFormat>
  <Paragraphs>77</Paragraphs>
  <Slides>47</Slides>
  <Notes>0</Notes>
  <HiddenSlides>0</HiddenSlides>
  <MMClips>0</MMClips>
  <ScaleCrop>false</ScaleCrop>
  <HeadingPairs>
    <vt:vector size="4" baseType="variant">
      <vt:variant>
        <vt:lpstr>Tema</vt:lpstr>
      </vt:variant>
      <vt:variant>
        <vt:i4>1</vt:i4>
      </vt:variant>
      <vt:variant>
        <vt:lpstr>Slayt Başlıkları</vt:lpstr>
      </vt:variant>
      <vt:variant>
        <vt:i4>47</vt:i4>
      </vt:variant>
    </vt:vector>
  </HeadingPairs>
  <TitlesOfParts>
    <vt:vector size="48" baseType="lpstr">
      <vt:lpstr>Ofis Teması</vt:lpstr>
      <vt:lpstr>8.Sınıf T.C İNKILAP TARİHİ VE ATATÜRKÇÜLÜK  1.ÜNİTE</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    </vt:lpstr>
    </vt:vector>
  </TitlesOfParts>
  <Manager>https://www.sorubak.com</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https://www.sorubak.com</dc:title>
  <dc:subject>https://www.sorubak.com</dc:subject>
  <dc:creator>https://www.sorubak.com</dc:creator>
  <cp:keywords>https:/www.sorubak.com</cp:keywords>
  <dc:description>https://www.sorubak.com</dc:description>
  <cp:lastModifiedBy>Ömer</cp:lastModifiedBy>
  <cp:revision>1</cp:revision>
  <dcterms:created xsi:type="dcterms:W3CDTF">2020-09-19T17:53:48Z</dcterms:created>
  <dcterms:modified xsi:type="dcterms:W3CDTF">2020-10-13T13:56:20Z</dcterms:modified>
  <cp:category>https://www.sorubak.com</cp:category>
</cp:coreProperties>
</file>